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97" r:id="rId3"/>
    <p:sldId id="343" r:id="rId4"/>
    <p:sldId id="320" r:id="rId5"/>
    <p:sldId id="313" r:id="rId6"/>
    <p:sldId id="328" r:id="rId7"/>
    <p:sldId id="385" r:id="rId8"/>
    <p:sldId id="261" r:id="rId9"/>
    <p:sldId id="374" r:id="rId10"/>
    <p:sldId id="375" r:id="rId11"/>
    <p:sldId id="299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93" r:id="rId20"/>
    <p:sldId id="394" r:id="rId21"/>
    <p:sldId id="327" r:id="rId22"/>
    <p:sldId id="396" r:id="rId23"/>
    <p:sldId id="356" r:id="rId24"/>
    <p:sldId id="342" r:id="rId25"/>
    <p:sldId id="378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75B"/>
    <a:srgbClr val="C0154C"/>
    <a:srgbClr val="E72772"/>
    <a:srgbClr val="E42068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90927" autoAdjust="0"/>
  </p:normalViewPr>
  <p:slideViewPr>
    <p:cSldViewPr snapToGrid="0">
      <p:cViewPr varScale="1">
        <p:scale>
          <a:sx n="62" d="100"/>
          <a:sy n="62" d="100"/>
        </p:scale>
        <p:origin x="728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mci-my.sharepoint.com/personal/thays_oliveira_mci-group_com/Documents/Comercial/Apresenta&#231;&#227;o%20Corporate%20Reuni&#227;o/2018/Graficos/Graficos.V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mci-my.sharepoint.com/personal/thays_oliveira_mci-group_com/Documents/Comercial/Apresenta&#231;&#227;o%20Corporate%20Reuni&#227;o/2018/Graficos/Graficos.V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961078318818394"/>
          <c:y val="0.14427744614064383"/>
          <c:w val="0.72582070776788377"/>
          <c:h val="0.68527767072758305"/>
        </c:manualLayout>
      </c:layout>
      <c:lineChart>
        <c:grouping val="standard"/>
        <c:varyColors val="0"/>
        <c:ser>
          <c:idx val="0"/>
          <c:order val="0"/>
          <c:tx>
            <c:strRef>
              <c:f>'2018'!$B$4</c:f>
              <c:strCache>
                <c:ptCount val="1"/>
                <c:pt idx="0">
                  <c:v>Confirmed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'2018'!$A$5:$A$9</c:f>
              <c:strCache>
                <c:ptCount val="5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</c:strCache>
            </c:strRef>
          </c:cat>
          <c:val>
            <c:numRef>
              <c:f>'2018'!$B$5:$B$9</c:f>
              <c:numCache>
                <c:formatCode>_-[$R$-416]* #,##0.00_-;\-[$R$-416]* #,##0.00_-;_-[$R$-416]* "-"??_-;_-@_-</c:formatCode>
                <c:ptCount val="5"/>
                <c:pt idx="0">
                  <c:v>579962</c:v>
                </c:pt>
                <c:pt idx="1">
                  <c:v>1169600</c:v>
                </c:pt>
                <c:pt idx="2">
                  <c:v>1270600</c:v>
                </c:pt>
                <c:pt idx="3">
                  <c:v>1465243</c:v>
                </c:pt>
                <c:pt idx="4">
                  <c:v>1705243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B9-4E8E-ABFE-47878D049963}"/>
            </c:ext>
          </c:extLst>
        </c:ser>
        <c:ser>
          <c:idx val="1"/>
          <c:order val="1"/>
          <c:tx>
            <c:strRef>
              <c:f>'2018'!$C$4</c:f>
              <c:strCache>
                <c:ptCount val="1"/>
                <c:pt idx="0">
                  <c:v>Weighted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'2018'!$A$5:$A$9</c:f>
              <c:strCache>
                <c:ptCount val="5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</c:strCache>
            </c:strRef>
          </c:cat>
          <c:val>
            <c:numRef>
              <c:f>'2018'!$C$5:$C$9</c:f>
              <c:numCache>
                <c:formatCode>_-[$R$-416]* #,##0.00_-;\-[$R$-416]* #,##0.00_-;_-[$R$-416]* "-"??_-;_-@_-</c:formatCode>
                <c:ptCount val="5"/>
                <c:pt idx="0">
                  <c:v>75000</c:v>
                </c:pt>
                <c:pt idx="1">
                  <c:v>305879</c:v>
                </c:pt>
                <c:pt idx="2">
                  <c:v>58750</c:v>
                </c:pt>
                <c:pt idx="3">
                  <c:v>540440</c:v>
                </c:pt>
                <c:pt idx="4">
                  <c:v>180000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B9-4E8E-ABFE-47878D049963}"/>
            </c:ext>
          </c:extLst>
        </c:ser>
        <c:ser>
          <c:idx val="2"/>
          <c:order val="2"/>
          <c:tx>
            <c:strRef>
              <c:f>'2018'!$D$4</c:f>
              <c:strCache>
                <c:ptCount val="1"/>
                <c:pt idx="0">
                  <c:v>Goal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'2018'!$A$5:$A$9</c:f>
              <c:strCache>
                <c:ptCount val="5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</c:strCache>
            </c:strRef>
          </c:cat>
          <c:val>
            <c:numRef>
              <c:f>'2018'!$D$5:$D$9</c:f>
              <c:numCache>
                <c:formatCode>_-[$R$-416]* #,##0.00_-;\-[$R$-416]* #,##0.00_-;_-[$R$-416]* "-"??_-;_-@_-</c:formatCode>
                <c:ptCount val="5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2000000</c:v>
                </c:pt>
                <c:pt idx="4">
                  <c:v>2000000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DB9-4E8E-ABFE-47878D0499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0395424"/>
        <c:axId val="450393784"/>
      </c:lineChart>
      <c:catAx>
        <c:axId val="45039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0393784"/>
        <c:crosses val="autoZero"/>
        <c:auto val="1"/>
        <c:lblAlgn val="ctr"/>
        <c:lblOffset val="100"/>
        <c:noMultiLvlLbl val="0"/>
      </c:catAx>
      <c:valAx>
        <c:axId val="450393784"/>
        <c:scaling>
          <c:orientation val="minMax"/>
          <c:max val="3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R$-416]* #,##0.00_-;\-[$R$-416]* #,##0.00_-;_-[$R$-416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039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694437109440144"/>
          <c:y val="0.40966999606541532"/>
          <c:w val="0.12923990235505592"/>
          <c:h val="0.309011361562846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'2018'!$B$29</c:f>
              <c:strCache>
                <c:ptCount val="1"/>
                <c:pt idx="0">
                  <c:v>Confirmed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'2018'!$A$30:$A$34</c:f>
              <c:strCache>
                <c:ptCount val="5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</c:strCache>
            </c:strRef>
          </c:cat>
          <c:val>
            <c:numRef>
              <c:f>'2018'!$B$30:$B$34</c:f>
              <c:numCache>
                <c:formatCode>_-[$R$-416]* #,##0.00_-;\-[$R$-416]* #,##0.00_-;_-[$R$-416]* "-"??_-;_-@_-</c:formatCode>
                <c:ptCount val="5"/>
                <c:pt idx="0">
                  <c:v>104806</c:v>
                </c:pt>
                <c:pt idx="1">
                  <c:v>104806</c:v>
                </c:pt>
                <c:pt idx="2">
                  <c:v>199574</c:v>
                </c:pt>
                <c:pt idx="3">
                  <c:v>209341</c:v>
                </c:pt>
                <c:pt idx="4">
                  <c:v>209341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56-48A0-8D5F-4810EDFAB150}"/>
            </c:ext>
          </c:extLst>
        </c:ser>
        <c:ser>
          <c:idx val="1"/>
          <c:order val="1"/>
          <c:tx>
            <c:strRef>
              <c:f>'2018'!$C$29</c:f>
              <c:strCache>
                <c:ptCount val="1"/>
                <c:pt idx="0">
                  <c:v>Weighted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strRef>
              <c:f>'2018'!$A$30:$A$34</c:f>
              <c:strCache>
                <c:ptCount val="5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</c:strCache>
            </c:strRef>
          </c:cat>
          <c:val>
            <c:numRef>
              <c:f>'2018'!$C$30:$C$34</c:f>
              <c:numCache>
                <c:formatCode>_-[$R$-416]* #,##0.00_-;\-[$R$-416]* #,##0.00_-;_-[$R$-416]* "-"??_-;_-@_-</c:formatCode>
                <c:ptCount val="5"/>
                <c:pt idx="0">
                  <c:v>200000</c:v>
                </c:pt>
                <c:pt idx="1">
                  <c:v>8733</c:v>
                </c:pt>
                <c:pt idx="2">
                  <c:v>15738</c:v>
                </c:pt>
                <c:pt idx="3">
                  <c:v>186356</c:v>
                </c:pt>
                <c:pt idx="4">
                  <c:v>217500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56-48A0-8D5F-4810EDFAB150}"/>
            </c:ext>
          </c:extLst>
        </c:ser>
        <c:ser>
          <c:idx val="2"/>
          <c:order val="2"/>
          <c:tx>
            <c:strRef>
              <c:f>'2018'!$D$29</c:f>
              <c:strCache>
                <c:ptCount val="1"/>
                <c:pt idx="0">
                  <c:v>Goal</c:v>
                </c:pt>
              </c:strCache>
            </c:strRef>
          </c:tx>
          <c:spPr>
            <a:ln w="2857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'2018'!$A$30:$A$34</c:f>
              <c:strCache>
                <c:ptCount val="5"/>
                <c:pt idx="0">
                  <c:v>Janeiro</c:v>
                </c:pt>
                <c:pt idx="1">
                  <c:v>Fevereiro</c:v>
                </c:pt>
                <c:pt idx="2">
                  <c:v>Março</c:v>
                </c:pt>
                <c:pt idx="3">
                  <c:v>Abril</c:v>
                </c:pt>
                <c:pt idx="4">
                  <c:v>Maio</c:v>
                </c:pt>
              </c:strCache>
            </c:strRef>
          </c:cat>
          <c:val>
            <c:numRef>
              <c:f>'2018'!$D$30:$D$34</c:f>
              <c:numCache>
                <c:formatCode>_-[$R$-416]* #,##0.00_-;\-[$R$-416]* #,##0.00_-;_-[$R$-416]* "-"??_-;_-@_-</c:formatCode>
                <c:ptCount val="5"/>
                <c:pt idx="0">
                  <c:v>300000</c:v>
                </c:pt>
                <c:pt idx="1">
                  <c:v>300000</c:v>
                </c:pt>
                <c:pt idx="2">
                  <c:v>300000</c:v>
                </c:pt>
                <c:pt idx="3">
                  <c:v>300000</c:v>
                </c:pt>
                <c:pt idx="4">
                  <c:v>300000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56-48A0-8D5F-4810EDFAB1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50395424"/>
        <c:axId val="450393784"/>
      </c:lineChart>
      <c:catAx>
        <c:axId val="45039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0393784"/>
        <c:crosses val="autoZero"/>
        <c:auto val="1"/>
        <c:lblAlgn val="ctr"/>
        <c:lblOffset val="100"/>
        <c:noMultiLvlLbl val="0"/>
      </c:catAx>
      <c:valAx>
        <c:axId val="450393784"/>
        <c:scaling>
          <c:orientation val="minMax"/>
          <c:max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[$R$-416]* #,##0.00_-;\-[$R$-416]* #,##0.00_-;_-[$R$-416]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5039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bg1">
                  <a:lumMod val="85000"/>
                </a:schemeClr>
              </a:solidFill>
            </a:ln>
          </c:spPr>
          <c:dPt>
            <c:idx val="0"/>
            <c:bubble3D val="0"/>
            <c:spPr>
              <a:solidFill>
                <a:srgbClr val="00B050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BC2-42E1-952B-6A1DF80AEBF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BC2-42E1-952B-6A1DF80AEBF8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BC2-42E1-952B-6A1DF80AEBF8}"/>
              </c:ext>
            </c:extLst>
          </c:dPt>
          <c:dLbls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Corporate!$A$6:$A$8</c:f>
              <c:strCache>
                <c:ptCount val="3"/>
                <c:pt idx="0">
                  <c:v>Confirmed</c:v>
                </c:pt>
                <c:pt idx="1">
                  <c:v>Lost</c:v>
                </c:pt>
                <c:pt idx="2">
                  <c:v>Canceled</c:v>
                </c:pt>
              </c:strCache>
            </c:strRef>
          </c:cat>
          <c:val>
            <c:numRef>
              <c:f>Corporate!$B$6:$B$8</c:f>
              <c:numCache>
                <c:formatCode>General</c:formatCode>
                <c:ptCount val="3"/>
                <c:pt idx="0">
                  <c:v>147</c:v>
                </c:pt>
                <c:pt idx="1">
                  <c:v>58</c:v>
                </c:pt>
                <c:pt idx="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C2-42E1-952B-6A1DF80AEBF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D32-46F4-8C54-3C2ED2349528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32-46F4-8C54-3C2ED2349528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D32-46F4-8C54-3C2ED234952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Corporate!$N$6:$N$8</c:f>
              <c:strCache>
                <c:ptCount val="3"/>
                <c:pt idx="0">
                  <c:v>Confirmed</c:v>
                </c:pt>
                <c:pt idx="1">
                  <c:v>Lost</c:v>
                </c:pt>
                <c:pt idx="2">
                  <c:v>Canceled</c:v>
                </c:pt>
              </c:strCache>
            </c:strRef>
          </c:cat>
          <c:val>
            <c:numRef>
              <c:f>Corporate!$O$6:$O$8</c:f>
              <c:numCache>
                <c:formatCode>"R$"\ #,##0.00</c:formatCode>
                <c:ptCount val="3"/>
                <c:pt idx="0">
                  <c:v>9566311</c:v>
                </c:pt>
                <c:pt idx="1">
                  <c:v>6989806</c:v>
                </c:pt>
                <c:pt idx="2">
                  <c:v>3619413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32-46F4-8C54-3C2ED234952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A03DD0-EA85-0549-ACFF-6BAC79C5B5AA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3BC1DE-9D14-9847-A607-F50706FB34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47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696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462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154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290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175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114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1999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3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60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344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30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83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3BC1DE-9D14-9847-A607-F50706FB34A6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03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BC1DE-9D14-9847-A607-F50706FB34A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012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BC1DE-9D14-9847-A607-F50706FB34A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142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43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74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9684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01621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49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75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9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924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6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44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676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2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F0974-B9B4-4BBA-9C75-5F028EAC29ED}" type="datetimeFigureOut">
              <a:rPr lang="pt-BR" smtClean="0"/>
              <a:t>29/05/2018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833A8-8BBE-46B7-BEB4-5C42FAE9B1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63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422B5E2-CCAD-4FF5-9954-1350B2395C91}"/>
              </a:ext>
            </a:extLst>
          </p:cNvPr>
          <p:cNvSpPr txBox="1"/>
          <p:nvPr/>
        </p:nvSpPr>
        <p:spPr>
          <a:xfrm>
            <a:off x="5181600" y="4981903"/>
            <a:ext cx="2701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Corporate  26Abr-29Mai18</a:t>
            </a:r>
          </a:p>
        </p:txBody>
      </p:sp>
    </p:spTree>
    <p:extLst>
      <p:ext uri="{BB962C8B-B14F-4D97-AF65-F5344CB8AC3E}">
        <p14:creationId xmlns:p14="http://schemas.microsoft.com/office/powerpoint/2010/main" val="191057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-374822" y="731050"/>
            <a:ext cx="12566822" cy="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5400" y="178540"/>
            <a:ext cx="10586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D4175B"/>
                </a:solidFill>
                <a:latin typeface="Arial" charset="0"/>
                <a:ea typeface="Arial" charset="0"/>
                <a:cs typeface="Arial" charset="0"/>
              </a:rPr>
              <a:t>CLASSIFICAÇÃO PROJETO</a:t>
            </a:r>
            <a:endParaRPr lang="pt-BR" sz="2000" dirty="0">
              <a:solidFill>
                <a:srgbClr val="D4175B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390978" y="1899038"/>
          <a:ext cx="6947640" cy="367477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958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4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4426">
                  <a:extLst>
                    <a:ext uri="{9D8B030D-6E8A-4147-A177-3AD203B41FA5}">
                      <a16:colId xmlns:a16="http://schemas.microsoft.com/office/drawing/2014/main" val="1099847848"/>
                    </a:ext>
                  </a:extLst>
                </a:gridCol>
              </a:tblGrid>
              <a:tr h="450548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CLASSIFICAÇÃO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QTDE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548">
                <a:tc>
                  <a:txBody>
                    <a:bodyPr/>
                    <a:lstStyle/>
                    <a:p>
                      <a:r>
                        <a:rPr lang="pt-BR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 </a:t>
                      </a:r>
                      <a:r>
                        <a:rPr lang="pt-BR" sz="28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pt-BR" sz="18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pt-BR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+ 200.000 GM)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11 (+2)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22.91%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548">
                <a:tc>
                  <a:txBody>
                    <a:bodyPr/>
                    <a:lstStyle/>
                    <a:p>
                      <a:r>
                        <a:rPr lang="pt-BR" sz="2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</a:t>
                      </a:r>
                      <a:r>
                        <a:rPr lang="pt-BR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(100.000</a:t>
                      </a:r>
                      <a:r>
                        <a:rPr lang="pt-B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a 199.999 GM)</a:t>
                      </a:r>
                      <a:endParaRPr lang="pt-B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 (+2)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548">
                <a:tc>
                  <a:txBody>
                    <a:bodyPr/>
                    <a:lstStyle/>
                    <a:p>
                      <a:r>
                        <a:rPr lang="pt-B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</a:t>
                      </a:r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(de 50.000</a:t>
                      </a:r>
                      <a:r>
                        <a:rPr lang="pt-B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a 99.999 GM)</a:t>
                      </a:r>
                      <a:endParaRPr lang="pt-B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16 (+6)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33.33%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548">
                <a:tc>
                  <a:txBody>
                    <a:bodyPr/>
                    <a:lstStyle/>
                    <a:p>
                      <a:r>
                        <a:rPr lang="pt-BR" sz="32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</a:t>
                      </a:r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(de 30.000 a 49.999</a:t>
                      </a:r>
                      <a:r>
                        <a:rPr lang="pt-B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GM)</a:t>
                      </a:r>
                      <a:endParaRPr lang="pt-B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 (+4)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12.5%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5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3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</a:t>
                      </a:r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(até 29.999</a:t>
                      </a:r>
                      <a:r>
                        <a:rPr lang="pt-BR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GM)</a:t>
                      </a:r>
                      <a:endParaRPr lang="pt-B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3(+0)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6.25%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7048255"/>
                  </a:ext>
                </a:extLst>
              </a:tr>
              <a:tr h="450548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906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3167E7F-9831-0E4B-A236-2FA756DB8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" y="4706483"/>
            <a:ext cx="12192000" cy="5128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37B0B0-D59F-4648-AA33-19DA5FA31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" y="2359559"/>
            <a:ext cx="12192000" cy="458266"/>
          </a:xfrm>
          <a:prstGeom prst="rect">
            <a:avLst/>
          </a:prstGeom>
        </p:spPr>
      </p:pic>
      <p:cxnSp>
        <p:nvCxnSpPr>
          <p:cNvPr id="5" name="Conector reto 4"/>
          <p:cNvCxnSpPr>
            <a:cxnSpLocks/>
          </p:cNvCxnSpPr>
          <p:nvPr/>
        </p:nvCxnSpPr>
        <p:spPr>
          <a:xfrm>
            <a:off x="-374822" y="731050"/>
            <a:ext cx="12566822" cy="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5400" y="178540"/>
            <a:ext cx="10586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WIN RATIO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D4175B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F3F3F-CA56-3B4D-BB03-3BCDA18BB682}"/>
              </a:ext>
            </a:extLst>
          </p:cNvPr>
          <p:cNvSpPr txBox="1"/>
          <p:nvPr/>
        </p:nvSpPr>
        <p:spPr>
          <a:xfrm>
            <a:off x="1012371" y="1510196"/>
            <a:ext cx="839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 (JAN-MAI)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F66D5-590C-DE4A-A5B7-0FF705F8D037}"/>
              </a:ext>
            </a:extLst>
          </p:cNvPr>
          <p:cNvSpPr txBox="1"/>
          <p:nvPr/>
        </p:nvSpPr>
        <p:spPr>
          <a:xfrm>
            <a:off x="870856" y="3858509"/>
            <a:ext cx="6385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ACUMULADO (JUN/17 – MAI/18)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CBBE9C-E4C4-5640-8B5B-4EEA1C44BA5E}"/>
              </a:ext>
            </a:extLst>
          </p:cNvPr>
          <p:cNvSpPr/>
          <p:nvPr/>
        </p:nvSpPr>
        <p:spPr>
          <a:xfrm>
            <a:off x="6433457" y="2094971"/>
            <a:ext cx="1235704" cy="987442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76EE89-5DD4-3042-8313-EA3559C6D381}"/>
              </a:ext>
            </a:extLst>
          </p:cNvPr>
          <p:cNvSpPr/>
          <p:nvPr/>
        </p:nvSpPr>
        <p:spPr>
          <a:xfrm>
            <a:off x="6537633" y="3947292"/>
            <a:ext cx="226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Anterior 32,17% WON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36246E-FD93-3446-A10D-B2E6BE3FD3E3}"/>
              </a:ext>
            </a:extLst>
          </p:cNvPr>
          <p:cNvSpPr/>
          <p:nvPr/>
        </p:nvSpPr>
        <p:spPr>
          <a:xfrm>
            <a:off x="3862869" y="1609807"/>
            <a:ext cx="226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Anterior 59,02% WON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C02767-F125-BD46-AD4D-3F462DB616A0}"/>
              </a:ext>
            </a:extLst>
          </p:cNvPr>
          <p:cNvSpPr/>
          <p:nvPr/>
        </p:nvSpPr>
        <p:spPr>
          <a:xfrm>
            <a:off x="6433456" y="4487822"/>
            <a:ext cx="1235704" cy="987442"/>
          </a:xfrm>
          <a:prstGeom prst="ellipse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3846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2DCC42-583B-4D99-A701-15AE361BB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85"/>
            <a:ext cx="12192000" cy="67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9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41CC364-4429-4EE4-B503-C856F6FE0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25"/>
            <a:ext cx="12192000" cy="68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6CE28C-1011-4D1B-A1C7-C15E6A20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53" y="0"/>
            <a:ext cx="10996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7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10A498-CFDF-4A98-9586-F01F3B3E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"/>
            <a:ext cx="12192000" cy="68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98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DF66D2-1BDB-4608-A4E7-8157B519A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9"/>
            <a:ext cx="12192000" cy="684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07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D49B1C-360B-44E5-ACA4-5129BB7D6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5"/>
            <a:ext cx="12192000" cy="68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0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158C43-1A7C-4816-82E7-AC3AFD2D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15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E8761A5-BEE3-4C21-8C09-2679B70BB025}"/>
              </a:ext>
            </a:extLst>
          </p:cNvPr>
          <p:cNvSpPr/>
          <p:nvPr/>
        </p:nvSpPr>
        <p:spPr>
          <a:xfrm>
            <a:off x="25400" y="178540"/>
            <a:ext cx="7810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Customer Experience Survey (MCI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CXS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2018)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D4175B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94143B-4C17-47A9-80B1-67D054DC7BE4}"/>
              </a:ext>
            </a:extLst>
          </p:cNvPr>
          <p:cNvSpPr txBox="1"/>
          <p:nvPr/>
        </p:nvSpPr>
        <p:spPr>
          <a:xfrm>
            <a:off x="471054" y="1462008"/>
            <a:ext cx="11249891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Pesquisa de satisfação de nossos clientes em relação à MCI.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Enviada por e-mail pela Fair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responsável pela criação da pesquisa, a partir do dia 30/05 com prazo de resposta até 20/06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Resultados: Setembro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Aviso sobre a pesquisa enviado em 28/05 para todos os clientes listados pelas 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BU’s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Precisamos reforçar ao clientes a importância de resposta para melhor o nosso Response Rate</a:t>
            </a:r>
          </a:p>
        </p:txBody>
      </p:sp>
    </p:spTree>
    <p:extLst>
      <p:ext uri="{BB962C8B-B14F-4D97-AF65-F5344CB8AC3E}">
        <p14:creationId xmlns:p14="http://schemas.microsoft.com/office/powerpoint/2010/main" val="262111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METAS -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0DABC3-4A25-45D0-A9F9-25F07F5EDA0C}"/>
              </a:ext>
            </a:extLst>
          </p:cNvPr>
          <p:cNvSpPr txBox="1"/>
          <p:nvPr/>
        </p:nvSpPr>
        <p:spPr>
          <a:xfrm>
            <a:off x="1028813" y="6348408"/>
            <a:ext cx="3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BL </a:t>
            </a:r>
          </a:p>
          <a:p>
            <a:pPr defTabSz="457200">
              <a:defRPr/>
            </a:pPr>
            <a:endParaRPr lang="pt-BR" sz="800" dirty="0">
              <a:solidFill>
                <a:srgbClr val="231F2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5490705" y="958390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pt-BR" sz="3600" dirty="0">
                <a:solidFill>
                  <a:srgbClr val="EE2063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pt-BR" sz="2000" dirty="0" err="1">
                <a:solidFill>
                  <a:srgbClr val="EE2063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abr</a:t>
            </a:r>
            <a:endParaRPr lang="pt-BR" sz="2000" dirty="0">
              <a:solidFill>
                <a:srgbClr val="EE2063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0D76716-90B0-4D2C-874E-8A7B112479F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742" y="1912917"/>
          <a:ext cx="12010490" cy="4394746"/>
        </p:xfrm>
        <a:graphic>
          <a:graphicData uri="http://schemas.openxmlformats.org/drawingml/2006/table">
            <a:tbl>
              <a:tblPr/>
              <a:tblGrid>
                <a:gridCol w="1510301">
                  <a:extLst>
                    <a:ext uri="{9D8B030D-6E8A-4147-A177-3AD203B41FA5}">
                      <a16:colId xmlns:a16="http://schemas.microsoft.com/office/drawing/2014/main" val="3277588365"/>
                    </a:ext>
                  </a:extLst>
                </a:gridCol>
                <a:gridCol w="1787703">
                  <a:extLst>
                    <a:ext uri="{9D8B030D-6E8A-4147-A177-3AD203B41FA5}">
                      <a16:colId xmlns:a16="http://schemas.microsoft.com/office/drawing/2014/main" val="983512180"/>
                    </a:ext>
                  </a:extLst>
                </a:gridCol>
                <a:gridCol w="164286">
                  <a:extLst>
                    <a:ext uri="{9D8B030D-6E8A-4147-A177-3AD203B41FA5}">
                      <a16:colId xmlns:a16="http://schemas.microsoft.com/office/drawing/2014/main" val="3721516239"/>
                    </a:ext>
                  </a:extLst>
                </a:gridCol>
                <a:gridCol w="1731145">
                  <a:extLst>
                    <a:ext uri="{9D8B030D-6E8A-4147-A177-3AD203B41FA5}">
                      <a16:colId xmlns:a16="http://schemas.microsoft.com/office/drawing/2014/main" val="3988092611"/>
                    </a:ext>
                  </a:extLst>
                </a:gridCol>
                <a:gridCol w="1548353">
                  <a:extLst>
                    <a:ext uri="{9D8B030D-6E8A-4147-A177-3AD203B41FA5}">
                      <a16:colId xmlns:a16="http://schemas.microsoft.com/office/drawing/2014/main" val="2999939805"/>
                    </a:ext>
                  </a:extLst>
                </a:gridCol>
                <a:gridCol w="1150512">
                  <a:extLst>
                    <a:ext uri="{9D8B030D-6E8A-4147-A177-3AD203B41FA5}">
                      <a16:colId xmlns:a16="http://schemas.microsoft.com/office/drawing/2014/main" val="3397383254"/>
                    </a:ext>
                  </a:extLst>
                </a:gridCol>
                <a:gridCol w="1311800">
                  <a:extLst>
                    <a:ext uri="{9D8B030D-6E8A-4147-A177-3AD203B41FA5}">
                      <a16:colId xmlns:a16="http://schemas.microsoft.com/office/drawing/2014/main" val="3631250271"/>
                    </a:ext>
                  </a:extLst>
                </a:gridCol>
                <a:gridCol w="155657">
                  <a:extLst>
                    <a:ext uri="{9D8B030D-6E8A-4147-A177-3AD203B41FA5}">
                      <a16:colId xmlns:a16="http://schemas.microsoft.com/office/drawing/2014/main" val="3989866654"/>
                    </a:ext>
                  </a:extLst>
                </a:gridCol>
                <a:gridCol w="629270">
                  <a:extLst>
                    <a:ext uri="{9D8B030D-6E8A-4147-A177-3AD203B41FA5}">
                      <a16:colId xmlns:a16="http://schemas.microsoft.com/office/drawing/2014/main" val="2542213295"/>
                    </a:ext>
                  </a:extLst>
                </a:gridCol>
                <a:gridCol w="1279543">
                  <a:extLst>
                    <a:ext uri="{9D8B030D-6E8A-4147-A177-3AD203B41FA5}">
                      <a16:colId xmlns:a16="http://schemas.microsoft.com/office/drawing/2014/main" val="1263994696"/>
                    </a:ext>
                  </a:extLst>
                </a:gridCol>
                <a:gridCol w="741920">
                  <a:extLst>
                    <a:ext uri="{9D8B030D-6E8A-4147-A177-3AD203B41FA5}">
                      <a16:colId xmlns:a16="http://schemas.microsoft.com/office/drawing/2014/main" val="66775216"/>
                    </a:ext>
                  </a:extLst>
                </a:gridCol>
              </a:tblGrid>
              <a:tr h="464029"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CORPORATE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304283"/>
                  </a:ext>
                </a:extLst>
              </a:tr>
              <a:tr h="218485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7159155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78611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 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 1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 1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Confirmed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Weighted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</a:t>
                      </a: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</a:t>
                      </a:r>
                    </a:p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Meta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</a:t>
                      </a:r>
                    </a:p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093704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Key </a:t>
                      </a:r>
                      <a:r>
                        <a:rPr lang="pt-B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Accounts</a:t>
                      </a:r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7.800.000,00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8.190.000,00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8.190.000,00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4.970.100,42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715.666,40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2.114.233,18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2.504.233,18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129534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Hub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3.200.000,00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3.360.000,00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3.360.000,00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1.882.000,00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724.250,00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593.750,00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753.750,00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18971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Services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1.000.000,00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1.050.000,00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1.050.000,00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115.198,00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206.963,00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677.839,00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727.839,00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887510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Incentive + Ovation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2.700.000,00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2.835.000,00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2.835.000,00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1.877.000,00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701.320,00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121.680,00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256.680,00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8058357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Projetos Proprietários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607391"/>
                  </a:ext>
                </a:extLst>
              </a:tr>
              <a:tr h="46402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Corporate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14.700.000,00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15.435.000,00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15.435.000,00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8.587.198,00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2.348.199,00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3.764.603,00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4.499.603,00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24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544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INDICADORES ROAD MAP - GERAL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EF389D1-4870-4BDD-9B15-4BED43BFF692}"/>
              </a:ext>
            </a:extLst>
          </p:cNvPr>
          <p:cNvSpPr txBox="1"/>
          <p:nvPr/>
        </p:nvSpPr>
        <p:spPr>
          <a:xfrm>
            <a:off x="7890550" y="6363793"/>
            <a:ext cx="4376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Capilaridade: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Mongeral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TNT, EMBRAER  ( clientes 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intls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desconsiderados)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99BEBCD-97C0-4439-949F-55F98067E8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096" y="642376"/>
          <a:ext cx="12107781" cy="554071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18057">
                  <a:extLst>
                    <a:ext uri="{9D8B030D-6E8A-4147-A177-3AD203B41FA5}">
                      <a16:colId xmlns:a16="http://schemas.microsoft.com/office/drawing/2014/main" val="2009136238"/>
                    </a:ext>
                  </a:extLst>
                </a:gridCol>
                <a:gridCol w="2734240">
                  <a:extLst>
                    <a:ext uri="{9D8B030D-6E8A-4147-A177-3AD203B41FA5}">
                      <a16:colId xmlns:a16="http://schemas.microsoft.com/office/drawing/2014/main" val="2870292506"/>
                    </a:ext>
                  </a:extLst>
                </a:gridCol>
                <a:gridCol w="2734240">
                  <a:extLst>
                    <a:ext uri="{9D8B030D-6E8A-4147-A177-3AD203B41FA5}">
                      <a16:colId xmlns:a16="http://schemas.microsoft.com/office/drawing/2014/main" val="427417207"/>
                    </a:ext>
                  </a:extLst>
                </a:gridCol>
                <a:gridCol w="2057463">
                  <a:extLst>
                    <a:ext uri="{9D8B030D-6E8A-4147-A177-3AD203B41FA5}">
                      <a16:colId xmlns:a16="http://schemas.microsoft.com/office/drawing/2014/main" val="1203932178"/>
                    </a:ext>
                  </a:extLst>
                </a:gridCol>
                <a:gridCol w="2963781">
                  <a:extLst>
                    <a:ext uri="{9D8B030D-6E8A-4147-A177-3AD203B41FA5}">
                      <a16:colId xmlns:a16="http://schemas.microsoft.com/office/drawing/2014/main" val="3130290116"/>
                    </a:ext>
                  </a:extLst>
                </a:gridCol>
              </a:tblGrid>
              <a:tr h="1332751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KPI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Anterior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Atualizado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Observação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435976"/>
                  </a:ext>
                </a:extLst>
              </a:tr>
              <a:tr h="1897857"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Parceiros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/>
                        <a:t> Cross </a:t>
                      </a:r>
                      <a:r>
                        <a:rPr lang="pt-BR" sz="1800" b="0" dirty="0" err="1"/>
                        <a:t>selling</a:t>
                      </a:r>
                      <a:r>
                        <a:rPr lang="pt-BR" sz="1800" b="0" dirty="0"/>
                        <a:t> AL e outras </a:t>
                      </a:r>
                      <a:r>
                        <a:rPr lang="pt-BR" sz="1800" b="0" dirty="0" err="1"/>
                        <a:t>MCIs</a:t>
                      </a:r>
                      <a:endParaRPr lang="pt-BR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 conversões em 3 oportunidades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 conversões em 4 oportunidades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Conversões: AIG e Embraer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Oportunidades: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Husqvarna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 e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Raizen</a:t>
                      </a: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114850"/>
                  </a:ext>
                </a:extLst>
              </a:tr>
              <a:tr h="1155051"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Conversão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/>
                        <a:t>Meta 50% ( </a:t>
                      </a:r>
                      <a:r>
                        <a:rPr lang="pt-BR" sz="1800" b="0" dirty="0" err="1"/>
                        <a:t>Job</a:t>
                      </a:r>
                      <a:r>
                        <a:rPr lang="pt-BR" sz="1800" b="0" dirty="0"/>
                        <a:t> a </a:t>
                      </a:r>
                      <a:r>
                        <a:rPr lang="pt-BR" sz="1800" b="0" dirty="0" err="1"/>
                        <a:t>Job</a:t>
                      </a:r>
                      <a:r>
                        <a:rPr lang="pt-BR" sz="1800" b="0" dirty="0"/>
                        <a:t> 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32,17%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38,60%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Critérios  para  mapeamento MCI: Conversão</a:t>
                      </a:r>
                      <a:endParaRPr lang="pt-BR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387917"/>
                  </a:ext>
                </a:extLst>
              </a:tr>
              <a:tr h="1155051"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Capilaridade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/>
                        <a:t>Expansão Geográfica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 clientes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3 clientes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Decisor fora da Grande SP </a:t>
                      </a:r>
                      <a:endParaRPr lang="pt-BR" sz="1800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30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80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171799" y="258651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INDICADORES ROAD MAP – GERAL (em andamento)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299BEBCD-97C0-4439-949F-55F98067E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055764"/>
              </p:ext>
            </p:extLst>
          </p:nvPr>
        </p:nvGraphicFramePr>
        <p:xfrm>
          <a:off x="-2" y="709539"/>
          <a:ext cx="12192001" cy="6107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312">
                  <a:extLst>
                    <a:ext uri="{9D8B030D-6E8A-4147-A177-3AD203B41FA5}">
                      <a16:colId xmlns:a16="http://schemas.microsoft.com/office/drawing/2014/main" val="2009136238"/>
                    </a:ext>
                  </a:extLst>
                </a:gridCol>
                <a:gridCol w="2753259">
                  <a:extLst>
                    <a:ext uri="{9D8B030D-6E8A-4147-A177-3AD203B41FA5}">
                      <a16:colId xmlns:a16="http://schemas.microsoft.com/office/drawing/2014/main" val="2870292506"/>
                    </a:ext>
                  </a:extLst>
                </a:gridCol>
                <a:gridCol w="2753259">
                  <a:extLst>
                    <a:ext uri="{9D8B030D-6E8A-4147-A177-3AD203B41FA5}">
                      <a16:colId xmlns:a16="http://schemas.microsoft.com/office/drawing/2014/main" val="427417207"/>
                    </a:ext>
                  </a:extLst>
                </a:gridCol>
                <a:gridCol w="2170495">
                  <a:extLst>
                    <a:ext uri="{9D8B030D-6E8A-4147-A177-3AD203B41FA5}">
                      <a16:colId xmlns:a16="http://schemas.microsoft.com/office/drawing/2014/main" val="1203932178"/>
                    </a:ext>
                  </a:extLst>
                </a:gridCol>
                <a:gridCol w="2885676">
                  <a:extLst>
                    <a:ext uri="{9D8B030D-6E8A-4147-A177-3AD203B41FA5}">
                      <a16:colId xmlns:a16="http://schemas.microsoft.com/office/drawing/2014/main" val="3130290116"/>
                    </a:ext>
                  </a:extLst>
                </a:gridCol>
              </a:tblGrid>
              <a:tr h="711996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KPI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Tipo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Acumulado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Prazo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Observação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435976"/>
                  </a:ext>
                </a:extLst>
              </a:tr>
              <a:tr h="1851190"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>
                          <a:solidFill>
                            <a:schemeClr val="tx1"/>
                          </a:solidFill>
                        </a:rPr>
                        <a:t> #ONEMCI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2)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End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to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 –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End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 com Dorier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34 Projetos entraram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9 Confirmados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22 Aguardando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3 Perdidos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1º resultado em Maio18 = em Fechamento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Indicador deve  ser o valor que o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corporate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 ganhou a mais  a partir da 1ª execução desse núcleo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639941"/>
                  </a:ext>
                </a:extLst>
              </a:tr>
              <a:tr h="617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0" dirty="0"/>
                        <a:t>#ONEMCI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/>
                        <a:t>4) Se beneficiar Housing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/>
                        <a:t>em andamento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Julho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386541"/>
                  </a:ext>
                </a:extLst>
              </a:tr>
              <a:tr h="1190191"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/>
                        <a:t>Ranking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dirty="0"/>
                        <a:t>5) Estar entre TOP5 Brasil                      ( Premier </a:t>
                      </a:r>
                      <a:r>
                        <a:rPr lang="pt-BR" sz="1800" b="0" dirty="0" err="1"/>
                        <a:t>League</a:t>
                      </a:r>
                      <a:r>
                        <a:rPr lang="pt-BR" sz="1800" b="0" dirty="0"/>
                        <a:t>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/>
                        <a:t>em andamento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Estudo e mapeamento realizado durante o ano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Critérios  mapeamento MCI: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</a:rPr>
                        <a:t>FTEs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 e Volume </a:t>
                      </a:r>
                      <a:endParaRPr lang="pt-BR" sz="1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094563"/>
                  </a:ext>
                </a:extLst>
              </a:tr>
              <a:tr h="1190191">
                <a:tc>
                  <a:txBody>
                    <a:bodyPr/>
                    <a:lstStyle/>
                    <a:p>
                      <a:pPr algn="ctr"/>
                      <a:r>
                        <a:rPr lang="pt-BR" sz="2000" b="0" dirty="0" err="1">
                          <a:solidFill>
                            <a:schemeClr val="tx1"/>
                          </a:solidFill>
                        </a:rPr>
                        <a:t>Accouting</a:t>
                      </a:r>
                      <a:r>
                        <a:rPr lang="pt-BR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pt-BR" sz="2000" b="0" dirty="0" err="1">
                          <a:solidFill>
                            <a:schemeClr val="tx1"/>
                          </a:solidFill>
                        </a:rPr>
                        <a:t>Mngt</a:t>
                      </a:r>
                      <a:r>
                        <a:rPr lang="pt-BR" sz="2000" b="0" dirty="0">
                          <a:solidFill>
                            <a:schemeClr val="tx1"/>
                          </a:solidFill>
                        </a:rPr>
                        <a:t> e New Sales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Manter recorrentes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Crescer recorrentes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Aumentar novos clientes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em </a:t>
                      </a:r>
                      <a:r>
                        <a:rPr lang="pt-BR" sz="1800" b="0" u="none" dirty="0">
                          <a:solidFill>
                            <a:schemeClr val="tx1"/>
                          </a:solidFill>
                        </a:rPr>
                        <a:t>andamento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Critérios  de interesse MCI: </a:t>
                      </a:r>
                    </a:p>
                    <a:p>
                      <a:pPr algn="ctr"/>
                      <a:r>
                        <a:rPr lang="pt-BR" sz="1800" b="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umprir  3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ítens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Pelo - 1 </a:t>
                      </a:r>
                      <a:r>
                        <a:rPr lang="pt-BR" sz="1800" dirty="0" err="1">
                          <a:solidFill>
                            <a:schemeClr val="tx1"/>
                          </a:solidFill>
                        </a:rPr>
                        <a:t>job</a:t>
                      </a: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/y faixa  A </a:t>
                      </a:r>
                    </a:p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Potencial mín. de GM R$1MM/y</a:t>
                      </a:r>
                    </a:p>
                    <a:p>
                      <a:pPr algn="ctr"/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Pelo - 4 Jobs/y</a:t>
                      </a:r>
                      <a:endParaRPr lang="pt-B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5742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BF642E-3AB9-499D-A789-BB94FDB7E334}"/>
              </a:ext>
            </a:extLst>
          </p:cNvPr>
          <p:cNvSpPr txBox="1"/>
          <p:nvPr/>
        </p:nvSpPr>
        <p:spPr>
          <a:xfrm>
            <a:off x="9445386" y="3284112"/>
            <a:ext cx="2900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Monitorar  nº de </a:t>
            </a:r>
            <a:r>
              <a:rPr lang="pt-BR" dirty="0" err="1"/>
              <a:t>ctcs</a:t>
            </a:r>
            <a:r>
              <a:rPr lang="pt-BR" dirty="0"/>
              <a:t>, nº reuniões, briefings e GM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60BAB8-7999-45D6-9C54-9031070B0D03}"/>
              </a:ext>
            </a:extLst>
          </p:cNvPr>
          <p:cNvSpPr txBox="1"/>
          <p:nvPr/>
        </p:nvSpPr>
        <p:spPr>
          <a:xfrm>
            <a:off x="7162987" y="5134959"/>
            <a:ext cx="2322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Quem é recorrente? Que tem movimento. com X </a:t>
            </a:r>
            <a:r>
              <a:rPr lang="pt-BR" sz="1200" dirty="0" err="1"/>
              <a:t>GMs</a:t>
            </a:r>
            <a:r>
              <a:rPr lang="pt-BR" sz="1200" dirty="0"/>
              <a:t> por projeto e X de faixa de lead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E5DD35E-8845-4B4D-8383-359D6AE66048}"/>
              </a:ext>
            </a:extLst>
          </p:cNvPr>
          <p:cNvSpPr txBox="1"/>
          <p:nvPr/>
        </p:nvSpPr>
        <p:spPr>
          <a:xfrm>
            <a:off x="7162987" y="5699150"/>
            <a:ext cx="2128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/>
              <a:t>Mod</a:t>
            </a:r>
            <a:r>
              <a:rPr lang="pt-BR" sz="1200" dirty="0"/>
              <a:t> 1) se  a MCI tem contrato  </a:t>
            </a:r>
            <a:r>
              <a:rPr lang="pt-BR" sz="1200" dirty="0" err="1"/>
              <a:t>exclusividd</a:t>
            </a:r>
            <a:r>
              <a:rPr lang="pt-BR" sz="1200" dirty="0"/>
              <a:t> ou homologação terá 1 AM default</a:t>
            </a:r>
          </a:p>
          <a:p>
            <a:r>
              <a:rPr lang="pt-BR" sz="1200" dirty="0" err="1"/>
              <a:t>Mod</a:t>
            </a:r>
            <a:r>
              <a:rPr lang="pt-BR" sz="1200" dirty="0"/>
              <a:t> 2) se não há contrato mas somos cadastrados, seguir critério a lado</a:t>
            </a:r>
          </a:p>
        </p:txBody>
      </p:sp>
    </p:spTree>
    <p:extLst>
      <p:ext uri="{BB962C8B-B14F-4D97-AF65-F5344CB8AC3E}">
        <p14:creationId xmlns:p14="http://schemas.microsoft.com/office/powerpoint/2010/main" val="265452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PPT_MCI_HD_BLACK_OBRIGAD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Shape 953"/>
          <p:cNvSpPr/>
          <p:nvPr/>
        </p:nvSpPr>
        <p:spPr>
          <a:xfrm flipV="1">
            <a:off x="6931600" y="2913499"/>
            <a:ext cx="1" cy="92041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7210624" y="3008212"/>
            <a:ext cx="5796402" cy="841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marL="0" marR="165735" lvl="0" indent="0" algn="l" defTabSz="3214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kumimoji="0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ight"/>
                <a:sym typeface="Avenir Light"/>
              </a:rPr>
              <a:t>MCI</a:t>
            </a:r>
            <a:r>
              <a:rPr kumimoji="0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Heavy"/>
                <a:ea typeface="Avenir Heavy"/>
                <a:cs typeface="Avenir Heavy"/>
                <a:sym typeface="Avenir Heavy"/>
              </a:rPr>
              <a:t> | </a:t>
            </a:r>
            <a:r>
              <a:rPr kumimoji="0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ight"/>
                <a:sym typeface="Avenir Light"/>
              </a:rPr>
              <a:t>São Paulo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kumimoji="0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ight"/>
                <a:sym typeface="Avenir Light"/>
              </a:rPr>
              <a:t>Rua George Ohn, 206/230 • Cidade Monções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kumimoji="0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ight"/>
                <a:sym typeface="Avenir Light"/>
              </a:rPr>
              <a:t>04576-020 • São Paulo, SP • Brasil</a:t>
            </a:r>
          </a:p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00">
                <a:solidFill>
                  <a:srgbClr val="FFFFFF"/>
                </a:solidFill>
                <a:latin typeface="Avenir Light"/>
                <a:ea typeface="Avenir Light"/>
                <a:cs typeface="Avenir Light"/>
                <a:sym typeface="Avenir Light"/>
              </a:defRPr>
            </a:pPr>
            <a:r>
              <a:rPr kumimoji="0" sz="12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Light"/>
                <a:sym typeface="Avenir Light"/>
              </a:rPr>
              <a:t>T: +55 11 3056 6000</a:t>
            </a:r>
          </a:p>
        </p:txBody>
      </p:sp>
    </p:spTree>
    <p:extLst>
      <p:ext uri="{BB962C8B-B14F-4D97-AF65-F5344CB8AC3E}">
        <p14:creationId xmlns:p14="http://schemas.microsoft.com/office/powerpoint/2010/main" val="3570457257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0DABC3-4A25-45D0-A9F9-25F07F5EDA0C}"/>
              </a:ext>
            </a:extLst>
          </p:cNvPr>
          <p:cNvSpPr txBox="1"/>
          <p:nvPr/>
        </p:nvSpPr>
        <p:spPr>
          <a:xfrm>
            <a:off x="1028813" y="6348408"/>
            <a:ext cx="3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BL </a:t>
            </a:r>
          </a:p>
          <a:p>
            <a:pPr defTabSz="457200">
              <a:defRPr/>
            </a:pPr>
            <a:endParaRPr lang="pt-BR" sz="800" dirty="0">
              <a:solidFill>
                <a:srgbClr val="231F2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83142DD-01AF-42E6-BBBB-6FA9FCF1A926}"/>
              </a:ext>
            </a:extLst>
          </p:cNvPr>
          <p:cNvSpPr/>
          <p:nvPr/>
        </p:nvSpPr>
        <p:spPr>
          <a:xfrm>
            <a:off x="161453" y="172677"/>
            <a:ext cx="4863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defRPr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TOP em </a:t>
            </a:r>
            <a:r>
              <a:rPr lang="pt-BR" sz="2800" u="sng" dirty="0">
                <a:latin typeface="Arial" panose="020B0604020202020204" pitchFamily="34" charset="0"/>
                <a:cs typeface="Arial" panose="020B0604020202020204" pitchFamily="34" charset="0"/>
              </a:rPr>
              <a:t>GM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– Campus </a:t>
            </a:r>
            <a:r>
              <a:rPr lang="pt-BR" sz="2800" dirty="0" err="1">
                <a:latin typeface="Arial" panose="020B0604020202020204" pitchFamily="34" charset="0"/>
                <a:cs typeface="Arial" panose="020B0604020202020204" pitchFamily="34" charset="0"/>
              </a:rPr>
              <a:t>Party</a:t>
            </a:r>
            <a:endParaRPr lang="pt-BR" sz="2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584E22-42F2-47BD-9103-3A50752C1A34}"/>
              </a:ext>
            </a:extLst>
          </p:cNvPr>
          <p:cNvSpPr txBox="1"/>
          <p:nvPr/>
        </p:nvSpPr>
        <p:spPr>
          <a:xfrm>
            <a:off x="1654629" y="2075543"/>
            <a:ext cx="56605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42068"/>
                </a:solidFill>
              </a:rPr>
              <a:t>Simone,</a:t>
            </a:r>
          </a:p>
          <a:p>
            <a:endParaRPr lang="pt-BR" dirty="0">
              <a:solidFill>
                <a:srgbClr val="E42068"/>
              </a:solidFill>
            </a:endParaRPr>
          </a:p>
          <a:p>
            <a:r>
              <a:rPr lang="pt-BR" dirty="0">
                <a:solidFill>
                  <a:srgbClr val="E42068"/>
                </a:solidFill>
              </a:rPr>
              <a:t>Esses números foram solicitados para a Karine Rebouças, Gerente Comercial da Campus, mas ainda não recebi a resposta. </a:t>
            </a:r>
            <a:r>
              <a:rPr lang="pt-BR" b="1" dirty="0">
                <a:solidFill>
                  <a:srgbClr val="00B050"/>
                </a:solidFill>
              </a:rPr>
              <a:t>ok</a:t>
            </a:r>
          </a:p>
          <a:p>
            <a:endParaRPr lang="pt-BR" dirty="0">
              <a:solidFill>
                <a:srgbClr val="E42068"/>
              </a:solidFill>
            </a:endParaRPr>
          </a:p>
          <a:p>
            <a:r>
              <a:rPr lang="pt-BR" dirty="0">
                <a:solidFill>
                  <a:srgbClr val="E42068"/>
                </a:solidFill>
              </a:rPr>
              <a:t>Mas conversando com a Helena, devemos ter apenas informações em relação a </a:t>
            </a:r>
            <a:r>
              <a:rPr lang="pt-BR" dirty="0" err="1">
                <a:solidFill>
                  <a:srgbClr val="E42068"/>
                </a:solidFill>
              </a:rPr>
              <a:t>patrocínio.</a:t>
            </a:r>
            <a:r>
              <a:rPr lang="pt-BR" b="1" dirty="0" err="1">
                <a:solidFill>
                  <a:srgbClr val="00B050"/>
                </a:solidFill>
              </a:rPr>
              <a:t>ok</a:t>
            </a:r>
            <a:endParaRPr lang="pt-BR" b="1" dirty="0">
              <a:solidFill>
                <a:srgbClr val="00B050"/>
              </a:solidFill>
            </a:endParaRPr>
          </a:p>
          <a:p>
            <a:endParaRPr lang="pt-BR" dirty="0">
              <a:solidFill>
                <a:srgbClr val="E42068"/>
              </a:solidFill>
            </a:endParaRPr>
          </a:p>
          <a:p>
            <a:r>
              <a:rPr lang="pt-BR" dirty="0">
                <a:solidFill>
                  <a:srgbClr val="E42068"/>
                </a:solidFill>
              </a:rPr>
              <a:t>Mantem essa tabela? </a:t>
            </a:r>
            <a:r>
              <a:rPr lang="pt-BR" b="1" dirty="0">
                <a:solidFill>
                  <a:srgbClr val="00B050"/>
                </a:solidFill>
              </a:rPr>
              <a:t>Sim, vamos fazer alguma coisa, nem que seja somente de patrocínios</a:t>
            </a:r>
          </a:p>
          <a:p>
            <a:endParaRPr lang="pt-BR" b="1" dirty="0">
              <a:solidFill>
                <a:srgbClr val="00B050"/>
              </a:solidFill>
            </a:endParaRPr>
          </a:p>
          <a:p>
            <a:r>
              <a:rPr lang="pt-BR" b="1" dirty="0">
                <a:solidFill>
                  <a:srgbClr val="FF0000"/>
                </a:solidFill>
              </a:rPr>
              <a:t>Ainda estou aguardando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F71839-C7AE-4C3E-BABC-6036F147CAAB}"/>
              </a:ext>
            </a:extLst>
          </p:cNvPr>
          <p:cNvSpPr txBox="1"/>
          <p:nvPr/>
        </p:nvSpPr>
        <p:spPr>
          <a:xfrm>
            <a:off x="410966" y="893856"/>
            <a:ext cx="627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Adicionar 1 novo slide com os TOP10 da Campus </a:t>
            </a:r>
            <a:r>
              <a:rPr lang="pt-BR" dirty="0" err="1">
                <a:solidFill>
                  <a:srgbClr val="FF0000"/>
                </a:solidFill>
              </a:rPr>
              <a:t>Party</a:t>
            </a:r>
            <a:r>
              <a:rPr lang="pt-BR" dirty="0">
                <a:solidFill>
                  <a:srgbClr val="FF0000"/>
                </a:solidFill>
              </a:rPr>
              <a:t>  por GM</a:t>
            </a:r>
          </a:p>
        </p:txBody>
      </p:sp>
    </p:spTree>
    <p:extLst>
      <p:ext uri="{BB962C8B-B14F-4D97-AF65-F5344CB8AC3E}">
        <p14:creationId xmlns:p14="http://schemas.microsoft.com/office/powerpoint/2010/main" val="81991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184302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EVOLUÇÃO DE CLIENTES FREQUENTES - GERAL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2741780" y="900938"/>
            <a:ext cx="5913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EE2063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10 em </a:t>
            </a:r>
            <a:r>
              <a:rPr kumimoji="0" lang="pt-BR" sz="3600" b="0" i="0" u="sng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GM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–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Job</a:t>
            </a: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kumimoji="0" lang="pt-B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Job</a:t>
            </a:r>
            <a:endParaRPr kumimoji="0" lang="pt-BR" sz="3600" b="0" i="0" u="sng" strike="noStrike" kern="1200" cap="none" spc="0" normalizeH="0" baseline="0" noProof="0" dirty="0">
              <a:ln>
                <a:noFill/>
              </a:ln>
              <a:solidFill>
                <a:srgbClr val="D4175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AA4C0C-7242-47DF-9BA0-BF9FC91A2472}"/>
              </a:ext>
            </a:extLst>
          </p:cNvPr>
          <p:cNvSpPr txBox="1"/>
          <p:nvPr/>
        </p:nvSpPr>
        <p:spPr>
          <a:xfrm>
            <a:off x="382026" y="6498394"/>
            <a:ext cx="3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Fonte: BL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&gt; clientes, excluindo  ativos e </a:t>
            </a:r>
            <a:r>
              <a:rPr kumimoji="0" lang="pt-B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pt-B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term</a:t>
            </a: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618CC6E-DFFE-41EC-B2BB-21B577305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772000"/>
              </p:ext>
            </p:extLst>
          </p:nvPr>
        </p:nvGraphicFramePr>
        <p:xfrm>
          <a:off x="184302" y="1697125"/>
          <a:ext cx="11833526" cy="48012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5370">
                  <a:extLst>
                    <a:ext uri="{9D8B030D-6E8A-4147-A177-3AD203B41FA5}">
                      <a16:colId xmlns:a16="http://schemas.microsoft.com/office/drawing/2014/main" val="542963802"/>
                    </a:ext>
                  </a:extLst>
                </a:gridCol>
                <a:gridCol w="3295551">
                  <a:extLst>
                    <a:ext uri="{9D8B030D-6E8A-4147-A177-3AD203B41FA5}">
                      <a16:colId xmlns:a16="http://schemas.microsoft.com/office/drawing/2014/main" val="3362959371"/>
                    </a:ext>
                  </a:extLst>
                </a:gridCol>
                <a:gridCol w="2869195">
                  <a:extLst>
                    <a:ext uri="{9D8B030D-6E8A-4147-A177-3AD203B41FA5}">
                      <a16:colId xmlns:a16="http://schemas.microsoft.com/office/drawing/2014/main" val="1427792157"/>
                    </a:ext>
                  </a:extLst>
                </a:gridCol>
                <a:gridCol w="2366705">
                  <a:extLst>
                    <a:ext uri="{9D8B030D-6E8A-4147-A177-3AD203B41FA5}">
                      <a16:colId xmlns:a16="http://schemas.microsoft.com/office/drawing/2014/main" val="3639991130"/>
                    </a:ext>
                  </a:extLst>
                </a:gridCol>
                <a:gridCol w="2366705">
                  <a:extLst>
                    <a:ext uri="{9D8B030D-6E8A-4147-A177-3AD203B41FA5}">
                      <a16:colId xmlns:a16="http://schemas.microsoft.com/office/drawing/2014/main" val="2946657910"/>
                    </a:ext>
                  </a:extLst>
                </a:gridCol>
              </a:tblGrid>
              <a:tr h="52696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 EMPRESA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POTENCIAL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7698177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Mongeral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R$ 1.108.608,15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R$ 376.709,00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TBD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067989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RCI  Banque 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(não está Renault)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R$ 904.707,02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R$ 836.467,00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91468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MSD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R$ 561.022,15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R$ 140.000,00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23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Psa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R$ 373.165,08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-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209520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Pfizer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R$ 278.227,00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R$ 256.859,00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665674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Probiótica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R$ 236.305,00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24891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Novartis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R$ 184.098,87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653867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Harley-Davidson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R$ 300.000,00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366758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AIG</a:t>
                      </a:r>
                      <a:r>
                        <a:rPr lang="pt-BR" sz="2000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(não fez em 17 ) </a:t>
                      </a:r>
                      <a:endParaRPr lang="pt-BR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R$ 120.000,00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R$ 125.000,00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4406"/>
                  </a:ext>
                </a:extLst>
              </a:tr>
              <a:tr h="427430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Abbott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R$ 109.824,19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R$ 86.951,00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417614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73048A16-EE28-49F7-9B79-4D4C75FA670B}"/>
              </a:ext>
            </a:extLst>
          </p:cNvPr>
          <p:cNvSpPr txBox="1"/>
          <p:nvPr/>
        </p:nvSpPr>
        <p:spPr>
          <a:xfrm>
            <a:off x="417343" y="1191802"/>
            <a:ext cx="85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corrigir</a:t>
            </a:r>
          </a:p>
        </p:txBody>
      </p:sp>
    </p:spTree>
    <p:extLst>
      <p:ext uri="{BB962C8B-B14F-4D97-AF65-F5344CB8AC3E}">
        <p14:creationId xmlns:p14="http://schemas.microsoft.com/office/powerpoint/2010/main" val="3444457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184302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EVOLUÇÃO DE CLIENTES FREQUENTES - GERAL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2741780" y="900938"/>
            <a:ext cx="670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EE2063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 10 em </a:t>
            </a:r>
            <a:r>
              <a:rPr lang="pt-BR" sz="3600" u="sng" dirty="0">
                <a:solidFill>
                  <a:srgbClr val="D417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GM</a:t>
            </a:r>
            <a:r>
              <a:rPr lang="pt-BR" sz="3600" dirty="0">
                <a:solidFill>
                  <a:srgbClr val="D417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Key </a:t>
            </a:r>
            <a:r>
              <a:rPr lang="pt-BR" sz="3600" dirty="0" err="1">
                <a:solidFill>
                  <a:srgbClr val="D417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Accounts</a:t>
            </a:r>
            <a:endParaRPr kumimoji="0" lang="pt-BR" sz="3600" b="0" i="0" u="sng" strike="noStrike" kern="1200" cap="none" spc="0" normalizeH="0" baseline="0" noProof="0" dirty="0">
              <a:ln>
                <a:noFill/>
              </a:ln>
              <a:solidFill>
                <a:srgbClr val="D4175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AA4C0C-7242-47DF-9BA0-BF9FC91A2472}"/>
              </a:ext>
            </a:extLst>
          </p:cNvPr>
          <p:cNvSpPr txBox="1"/>
          <p:nvPr/>
        </p:nvSpPr>
        <p:spPr>
          <a:xfrm>
            <a:off x="382026" y="6498394"/>
            <a:ext cx="3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Calibri"/>
              </a:rPr>
              <a:t>Fonte: BL </a:t>
            </a:r>
          </a:p>
          <a:p>
            <a:pPr defTabSz="457200">
              <a:defRPr/>
            </a:pP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Calibri"/>
              </a:rPr>
              <a:t>&gt; clientes, excluindo </a:t>
            </a:r>
            <a:r>
              <a:rPr lang="pt-BR" sz="800" dirty="0" err="1">
                <a:solidFill>
                  <a:srgbClr val="231F20">
                    <a:lumMod val="75000"/>
                    <a:lumOff val="25000"/>
                  </a:srgbClr>
                </a:solidFill>
                <a:latin typeface="Calibri"/>
              </a:rPr>
              <a:t>Job</a:t>
            </a: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Calibri"/>
              </a:rPr>
              <a:t> a </a:t>
            </a:r>
            <a:r>
              <a:rPr lang="pt-BR" sz="800" dirty="0" err="1">
                <a:solidFill>
                  <a:srgbClr val="231F20">
                    <a:lumMod val="75000"/>
                    <a:lumOff val="25000"/>
                  </a:srgbClr>
                </a:solidFill>
                <a:latin typeface="Calibri"/>
              </a:rPr>
              <a:t>job</a:t>
            </a:r>
            <a:endParaRPr lang="pt-BR" sz="800" dirty="0">
              <a:solidFill>
                <a:srgbClr val="231F20">
                  <a:lumMod val="75000"/>
                  <a:lumOff val="25000"/>
                </a:srgbClr>
              </a:solidFill>
              <a:latin typeface="Calibri"/>
            </a:endParaRP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02749EFF-3263-44E1-92D7-1C0A843C10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4302" y="1666370"/>
          <a:ext cx="11771586" cy="4739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30474">
                  <a:extLst>
                    <a:ext uri="{9D8B030D-6E8A-4147-A177-3AD203B41FA5}">
                      <a16:colId xmlns:a16="http://schemas.microsoft.com/office/drawing/2014/main" val="542963802"/>
                    </a:ext>
                  </a:extLst>
                </a:gridCol>
                <a:gridCol w="3278301">
                  <a:extLst>
                    <a:ext uri="{9D8B030D-6E8A-4147-A177-3AD203B41FA5}">
                      <a16:colId xmlns:a16="http://schemas.microsoft.com/office/drawing/2014/main" val="3362959371"/>
                    </a:ext>
                  </a:extLst>
                </a:gridCol>
                <a:gridCol w="2854177">
                  <a:extLst>
                    <a:ext uri="{9D8B030D-6E8A-4147-A177-3AD203B41FA5}">
                      <a16:colId xmlns:a16="http://schemas.microsoft.com/office/drawing/2014/main" val="1427792157"/>
                    </a:ext>
                  </a:extLst>
                </a:gridCol>
                <a:gridCol w="2354317">
                  <a:extLst>
                    <a:ext uri="{9D8B030D-6E8A-4147-A177-3AD203B41FA5}">
                      <a16:colId xmlns:a16="http://schemas.microsoft.com/office/drawing/2014/main" val="3639991130"/>
                    </a:ext>
                  </a:extLst>
                </a:gridCol>
                <a:gridCol w="2354317">
                  <a:extLst>
                    <a:ext uri="{9D8B030D-6E8A-4147-A177-3AD203B41FA5}">
                      <a16:colId xmlns:a16="http://schemas.microsoft.com/office/drawing/2014/main" val="2946657910"/>
                    </a:ext>
                  </a:extLst>
                </a:gridCol>
              </a:tblGrid>
              <a:tr h="520136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 EMPRESA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olidFill>
                            <a:schemeClr val="tx1"/>
                          </a:solidFill>
                        </a:rPr>
                        <a:t>POTENCIAL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698177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AWS</a:t>
                      </a: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- Amazon Web Services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R$ 3.751.639,18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R$ 1.873.837,00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TBD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067989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Pure Storage   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R$ 518.734,17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R$ 125.400,00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791468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Astellas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R$ 1.212.500,69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R$ 6.500,00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23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Sanofi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R$ 1.122.045,45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R$ 2.738.807,00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209520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Takeda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R$ 785.156,43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R$ 269.600,00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665674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BMC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R$ 566.969,91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R$ 34.303,00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624891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Gartner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R$ 1.487.969,43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R$ 1.499.971,00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653867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Galderma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R$ 317.578,91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R$ 43.819,00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366758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000" dirty="0" err="1">
                          <a:effectLst/>
                          <a:latin typeface="Calibri Light" panose="020F03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HSM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R$ 50.000,00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R$ 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TBD</a:t>
                      </a: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4406"/>
                  </a:ext>
                </a:extLst>
              </a:tr>
              <a:tr h="421888">
                <a:tc>
                  <a:txBody>
                    <a:bodyPr/>
                    <a:lstStyle/>
                    <a:p>
                      <a:pPr algn="ctr"/>
                      <a:r>
                        <a:rPr lang="pt-BR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417614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875715A1-47EB-450C-A5FB-F8B43E851147}"/>
              </a:ext>
            </a:extLst>
          </p:cNvPr>
          <p:cNvSpPr txBox="1"/>
          <p:nvPr/>
        </p:nvSpPr>
        <p:spPr>
          <a:xfrm>
            <a:off x="236308" y="760292"/>
            <a:ext cx="72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FF0000"/>
                </a:solidFill>
              </a:rPr>
              <a:t>Pure</a:t>
            </a:r>
            <a:r>
              <a:rPr lang="pt-BR" dirty="0">
                <a:solidFill>
                  <a:srgbClr val="FF0000"/>
                </a:solidFill>
              </a:rPr>
              <a:t>, HSM e BMC não é </a:t>
            </a:r>
            <a:r>
              <a:rPr lang="pt-BR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 a </a:t>
            </a:r>
            <a:r>
              <a:rPr lang="pt-BR" dirty="0" err="1">
                <a:solidFill>
                  <a:srgbClr val="FF0000"/>
                </a:solidFill>
              </a:rPr>
              <a:t>job</a:t>
            </a:r>
            <a:r>
              <a:rPr lang="pt-BR" dirty="0">
                <a:solidFill>
                  <a:srgbClr val="FF0000"/>
                </a:solidFill>
              </a:rPr>
              <a:t>  </a:t>
            </a:r>
            <a:r>
              <a:rPr lang="pt-BR" dirty="0" err="1">
                <a:solidFill>
                  <a:srgbClr val="FF0000"/>
                </a:solidFill>
              </a:rPr>
              <a:t>cfm</a:t>
            </a:r>
            <a:r>
              <a:rPr lang="pt-BR" dirty="0">
                <a:solidFill>
                  <a:srgbClr val="FF0000"/>
                </a:solidFill>
              </a:rPr>
              <a:t> novo conceito – </a:t>
            </a:r>
            <a:r>
              <a:rPr lang="pt-BR" b="1" u="sng" dirty="0"/>
              <a:t>É </a:t>
            </a:r>
            <a:r>
              <a:rPr lang="pt-BR" b="1" u="sng" dirty="0" err="1"/>
              <a:t>JOB</a:t>
            </a:r>
            <a:r>
              <a:rPr lang="pt-BR" b="1" u="sng" dirty="0"/>
              <a:t> A </a:t>
            </a:r>
            <a:r>
              <a:rPr lang="pt-BR" b="1" u="sng" dirty="0" err="1"/>
              <a:t>JOB</a:t>
            </a:r>
            <a:r>
              <a:rPr lang="pt-BR" b="1" u="sng" dirty="0"/>
              <a:t> OU KEY </a:t>
            </a:r>
            <a:r>
              <a:rPr lang="pt-BR" b="1" u="sng" dirty="0" err="1"/>
              <a:t>ACCOUNT</a:t>
            </a:r>
            <a:r>
              <a:rPr lang="pt-BR" b="1" u="sng" dirty="0"/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2311A4-8FD2-44DE-BB50-B0C7E24A3574}"/>
              </a:ext>
            </a:extLst>
          </p:cNvPr>
          <p:cNvSpPr txBox="1"/>
          <p:nvPr/>
        </p:nvSpPr>
        <p:spPr>
          <a:xfrm>
            <a:off x="3037114" y="6204855"/>
            <a:ext cx="87375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rgbClr val="FF0000"/>
                </a:solidFill>
              </a:rPr>
              <a:t>A GM da </a:t>
            </a:r>
            <a:r>
              <a:rPr lang="pt-BR" sz="1000" dirty="0" err="1">
                <a:solidFill>
                  <a:srgbClr val="FF0000"/>
                </a:solidFill>
              </a:rPr>
              <a:t>Pure</a:t>
            </a:r>
            <a:r>
              <a:rPr lang="pt-BR" sz="1000" dirty="0">
                <a:solidFill>
                  <a:srgbClr val="FF0000"/>
                </a:solidFill>
              </a:rPr>
              <a:t> </a:t>
            </a:r>
            <a:r>
              <a:rPr lang="pt-BR" sz="1000" dirty="0" err="1">
                <a:solidFill>
                  <a:srgbClr val="FF0000"/>
                </a:solidFill>
              </a:rPr>
              <a:t>Storage</a:t>
            </a:r>
            <a:r>
              <a:rPr lang="pt-BR" sz="1000" dirty="0">
                <a:solidFill>
                  <a:srgbClr val="FF0000"/>
                </a:solidFill>
              </a:rPr>
              <a:t> e da </a:t>
            </a:r>
            <a:r>
              <a:rPr lang="pt-BR" sz="1000" dirty="0" err="1">
                <a:solidFill>
                  <a:srgbClr val="FF0000"/>
                </a:solidFill>
              </a:rPr>
              <a:t>Gartner</a:t>
            </a:r>
            <a:r>
              <a:rPr lang="pt-BR" sz="1000" dirty="0">
                <a:solidFill>
                  <a:srgbClr val="FF0000"/>
                </a:solidFill>
              </a:rPr>
              <a:t> estavam erradas. Esse número acima, está correto depois que  o IT pediu para a Ana Robalo dar a certeza para ele</a:t>
            </a:r>
          </a:p>
          <a:p>
            <a:r>
              <a:rPr lang="pt-BR" sz="1000" dirty="0">
                <a:solidFill>
                  <a:srgbClr val="FF0000"/>
                </a:solidFill>
              </a:rPr>
              <a:t>HSM não é um cliente </a:t>
            </a:r>
            <a:r>
              <a:rPr lang="pt-BR" sz="1000" dirty="0" err="1">
                <a:solidFill>
                  <a:srgbClr val="FF0000"/>
                </a:solidFill>
              </a:rPr>
              <a:t>key</a:t>
            </a:r>
            <a:r>
              <a:rPr lang="pt-BR" sz="1000" dirty="0">
                <a:solidFill>
                  <a:srgbClr val="FF0000"/>
                </a:solidFill>
              </a:rPr>
              <a:t> </a:t>
            </a:r>
            <a:r>
              <a:rPr lang="pt-BR" sz="1000" dirty="0" err="1">
                <a:solidFill>
                  <a:srgbClr val="FF0000"/>
                </a:solidFill>
              </a:rPr>
              <a:t>account</a:t>
            </a:r>
            <a:r>
              <a:rPr lang="pt-BR" sz="1000" dirty="0">
                <a:solidFill>
                  <a:srgbClr val="FF0000"/>
                </a:solidFill>
              </a:rPr>
              <a:t> – </a:t>
            </a:r>
            <a:r>
              <a:rPr lang="pt-BR" sz="1000" b="1" u="sng" dirty="0"/>
              <a:t>Não entendi, esta contradizendo o que esta escrito </a:t>
            </a:r>
            <a:r>
              <a:rPr lang="pt-BR" sz="1000" b="1" u="sng" dirty="0" err="1"/>
              <a:t>la</a:t>
            </a:r>
            <a:r>
              <a:rPr lang="pt-BR" sz="1000" b="1" u="sng" dirty="0"/>
              <a:t> em cima!</a:t>
            </a:r>
            <a:endParaRPr lang="pt-BR" sz="1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1000" b="1" u="sn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292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METAS - GERAL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B0DABC3-4A25-45D0-A9F9-25F07F5EDA0C}"/>
              </a:ext>
            </a:extLst>
          </p:cNvPr>
          <p:cNvSpPr txBox="1"/>
          <p:nvPr/>
        </p:nvSpPr>
        <p:spPr>
          <a:xfrm>
            <a:off x="1028813" y="6348408"/>
            <a:ext cx="39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BL </a:t>
            </a:r>
          </a:p>
          <a:p>
            <a:pPr defTabSz="457200">
              <a:defRPr/>
            </a:pPr>
            <a:endParaRPr lang="pt-BR" sz="800" dirty="0">
              <a:solidFill>
                <a:srgbClr val="231F20">
                  <a:lumMod val="75000"/>
                  <a:lumOff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5490705" y="958390"/>
            <a:ext cx="175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pt-BR" sz="3600" dirty="0">
                <a:solidFill>
                  <a:srgbClr val="EE2063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 </a:t>
            </a:r>
            <a:r>
              <a:rPr lang="pt-BR" sz="2000" dirty="0" err="1">
                <a:solidFill>
                  <a:srgbClr val="EE2063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</a:t>
            </a:r>
            <a:endParaRPr lang="pt-BR" sz="2000" dirty="0">
              <a:solidFill>
                <a:srgbClr val="EE2063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448871F-C3ED-4D04-BD09-CAF6D19175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40058"/>
              </p:ext>
            </p:extLst>
          </p:nvPr>
        </p:nvGraphicFramePr>
        <p:xfrm>
          <a:off x="1" y="1906587"/>
          <a:ext cx="12192000" cy="4203901"/>
        </p:xfrm>
        <a:graphic>
          <a:graphicData uri="http://schemas.openxmlformats.org/drawingml/2006/table">
            <a:tbl>
              <a:tblPr/>
              <a:tblGrid>
                <a:gridCol w="1757307">
                  <a:extLst>
                    <a:ext uri="{9D8B030D-6E8A-4147-A177-3AD203B41FA5}">
                      <a16:colId xmlns:a16="http://schemas.microsoft.com/office/drawing/2014/main" val="1220625196"/>
                    </a:ext>
                  </a:extLst>
                </a:gridCol>
                <a:gridCol w="1757307">
                  <a:extLst>
                    <a:ext uri="{9D8B030D-6E8A-4147-A177-3AD203B41FA5}">
                      <a16:colId xmlns:a16="http://schemas.microsoft.com/office/drawing/2014/main" val="173281768"/>
                    </a:ext>
                  </a:extLst>
                </a:gridCol>
                <a:gridCol w="1757307">
                  <a:extLst>
                    <a:ext uri="{9D8B030D-6E8A-4147-A177-3AD203B41FA5}">
                      <a16:colId xmlns:a16="http://schemas.microsoft.com/office/drawing/2014/main" val="920981136"/>
                    </a:ext>
                  </a:extLst>
                </a:gridCol>
                <a:gridCol w="1571753">
                  <a:extLst>
                    <a:ext uri="{9D8B030D-6E8A-4147-A177-3AD203B41FA5}">
                      <a16:colId xmlns:a16="http://schemas.microsoft.com/office/drawing/2014/main" val="3399738569"/>
                    </a:ext>
                  </a:extLst>
                </a:gridCol>
                <a:gridCol w="1167901">
                  <a:extLst>
                    <a:ext uri="{9D8B030D-6E8A-4147-A177-3AD203B41FA5}">
                      <a16:colId xmlns:a16="http://schemas.microsoft.com/office/drawing/2014/main" val="3859341855"/>
                    </a:ext>
                  </a:extLst>
                </a:gridCol>
                <a:gridCol w="1331624">
                  <a:extLst>
                    <a:ext uri="{9D8B030D-6E8A-4147-A177-3AD203B41FA5}">
                      <a16:colId xmlns:a16="http://schemas.microsoft.com/office/drawing/2014/main" val="3069751981"/>
                    </a:ext>
                  </a:extLst>
                </a:gridCol>
                <a:gridCol w="796790">
                  <a:extLst>
                    <a:ext uri="{9D8B030D-6E8A-4147-A177-3AD203B41FA5}">
                      <a16:colId xmlns:a16="http://schemas.microsoft.com/office/drawing/2014/main" val="1378176587"/>
                    </a:ext>
                  </a:extLst>
                </a:gridCol>
                <a:gridCol w="1298879">
                  <a:extLst>
                    <a:ext uri="{9D8B030D-6E8A-4147-A177-3AD203B41FA5}">
                      <a16:colId xmlns:a16="http://schemas.microsoft.com/office/drawing/2014/main" val="205881673"/>
                    </a:ext>
                  </a:extLst>
                </a:gridCol>
                <a:gridCol w="753132">
                  <a:extLst>
                    <a:ext uri="{9D8B030D-6E8A-4147-A177-3AD203B41FA5}">
                      <a16:colId xmlns:a16="http://schemas.microsoft.com/office/drawing/2014/main" val="4286852800"/>
                    </a:ext>
                  </a:extLst>
                </a:gridCol>
              </a:tblGrid>
              <a:tr h="442349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Dash Board Corporate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28644"/>
                  </a:ext>
                </a:extLst>
              </a:tr>
              <a:tr h="208277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00" marR="9400" marT="94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524262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923695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NUCLEO 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 1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Confirmed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WEIGHTED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Budget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Meta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TBF Meta</a:t>
                      </a:r>
                    </a:p>
                  </a:txBody>
                  <a:tcPr marL="9400" marR="9400" marT="94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378873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Key Accounts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7.800.000,00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8.190.000,00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5.375.324,19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614.327,36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1.810.348,45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2.200.348,45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619119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Hub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3.200.000,00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3.360.000,00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2.003.492,00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777.750,00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418.758,00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578.758,00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422206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Services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1.000.000,00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1.050.000,00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244.929,00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628.327,00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126.744,00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176.744,00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725527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Incentive + Ovation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2.700.000,00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  2.835.000,00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1.942.566,00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132.500,00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624.934,00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759.934,00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177103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Projetos Proprietários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634579"/>
                  </a:ext>
                </a:extLst>
              </a:tr>
              <a:tr h="442349">
                <a:tc>
                  <a:txBody>
                    <a:bodyPr/>
                    <a:lstStyle/>
                    <a:p>
                      <a:pPr algn="l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Corporate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14.700.000,00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    15.435.000,00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       9.566.311,19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2.152.904,36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 2.980.784,45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R$       3.715.784,45 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24%</a:t>
                      </a:r>
                    </a:p>
                  </a:txBody>
                  <a:tcPr marL="9400" marR="9400" marT="94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132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58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EVOLUÇÃO DE NOVOS JOBS - GERAL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BE9C96D-D943-4568-AF75-C1F5D5ADECB1}"/>
              </a:ext>
            </a:extLst>
          </p:cNvPr>
          <p:cNvSpPr txBox="1"/>
          <p:nvPr/>
        </p:nvSpPr>
        <p:spPr>
          <a:xfrm>
            <a:off x="279287" y="6229140"/>
            <a:ext cx="555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Fonte: BL e Controle SC 26abr-28maio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" dirty="0">
                <a:solidFill>
                  <a:schemeClr val="bg2">
                    <a:lumMod val="75000"/>
                  </a:schemeClr>
                </a:solidFill>
                <a:latin typeface="Calibri"/>
              </a:rPr>
              <a:t>Declinados 7 //  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N.A. 6  mas c/ C&amp;P (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Febrasgo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Globo, Claro, Lacte, 50+, Alma Vida e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Labace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lang="pt-BR" sz="900" dirty="0"/>
              <a:t> </a:t>
            </a:r>
            <a:endParaRPr kumimoji="0" lang="pt-BR" sz="9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BFE717-00F7-4ACC-9B0D-3BA3765F3D64}"/>
              </a:ext>
            </a:extLst>
          </p:cNvPr>
          <p:cNvSpPr txBox="1"/>
          <p:nvPr/>
        </p:nvSpPr>
        <p:spPr>
          <a:xfrm>
            <a:off x="4550980" y="1226635"/>
            <a:ext cx="3040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QUANTIDADE DE JOBS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33F612A7-A498-4D6A-9D56-EB8667473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62066"/>
              </p:ext>
            </p:extLst>
          </p:nvPr>
        </p:nvGraphicFramePr>
        <p:xfrm>
          <a:off x="583694" y="2100568"/>
          <a:ext cx="11024612" cy="3716304"/>
        </p:xfrm>
        <a:graphic>
          <a:graphicData uri="http://schemas.openxmlformats.org/drawingml/2006/table">
            <a:tbl>
              <a:tblPr firstRow="1" bandRow="1"/>
              <a:tblGrid>
                <a:gridCol w="1355883">
                  <a:extLst>
                    <a:ext uri="{9D8B030D-6E8A-4147-A177-3AD203B41FA5}">
                      <a16:colId xmlns:a16="http://schemas.microsoft.com/office/drawing/2014/main" val="661483983"/>
                    </a:ext>
                  </a:extLst>
                </a:gridCol>
                <a:gridCol w="1856266">
                  <a:extLst>
                    <a:ext uri="{9D8B030D-6E8A-4147-A177-3AD203B41FA5}">
                      <a16:colId xmlns:a16="http://schemas.microsoft.com/office/drawing/2014/main" val="13948237"/>
                    </a:ext>
                  </a:extLst>
                </a:gridCol>
                <a:gridCol w="581093">
                  <a:extLst>
                    <a:ext uri="{9D8B030D-6E8A-4147-A177-3AD203B41FA5}">
                      <a16:colId xmlns:a16="http://schemas.microsoft.com/office/drawing/2014/main" val="1358175232"/>
                    </a:ext>
                  </a:extLst>
                </a:gridCol>
                <a:gridCol w="1119141">
                  <a:extLst>
                    <a:ext uri="{9D8B030D-6E8A-4147-A177-3AD203B41FA5}">
                      <a16:colId xmlns:a16="http://schemas.microsoft.com/office/drawing/2014/main" val="3319285297"/>
                    </a:ext>
                  </a:extLst>
                </a:gridCol>
                <a:gridCol w="1935237">
                  <a:extLst>
                    <a:ext uri="{9D8B030D-6E8A-4147-A177-3AD203B41FA5}">
                      <a16:colId xmlns:a16="http://schemas.microsoft.com/office/drawing/2014/main" val="397706871"/>
                    </a:ext>
                  </a:extLst>
                </a:gridCol>
                <a:gridCol w="1745014">
                  <a:extLst>
                    <a:ext uri="{9D8B030D-6E8A-4147-A177-3AD203B41FA5}">
                      <a16:colId xmlns:a16="http://schemas.microsoft.com/office/drawing/2014/main" val="261179891"/>
                    </a:ext>
                  </a:extLst>
                </a:gridCol>
                <a:gridCol w="1033052">
                  <a:extLst>
                    <a:ext uri="{9D8B030D-6E8A-4147-A177-3AD203B41FA5}">
                      <a16:colId xmlns:a16="http://schemas.microsoft.com/office/drawing/2014/main" val="1448007748"/>
                    </a:ext>
                  </a:extLst>
                </a:gridCol>
                <a:gridCol w="1398926">
                  <a:extLst>
                    <a:ext uri="{9D8B030D-6E8A-4147-A177-3AD203B41FA5}">
                      <a16:colId xmlns:a16="http://schemas.microsoft.com/office/drawing/2014/main" val="1040200782"/>
                    </a:ext>
                  </a:extLst>
                </a:gridCol>
              </a:tblGrid>
              <a:tr h="614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KEY ACCOUNTS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HUB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INCENTIVO E OVATION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SCORE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APROVADO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191529"/>
                  </a:ext>
                </a:extLst>
              </a:tr>
              <a:tr h="642669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JANEIRO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865878"/>
                  </a:ext>
                </a:extLst>
              </a:tr>
              <a:tr h="614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FEVEREIRO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466299"/>
                  </a:ext>
                </a:extLst>
              </a:tr>
              <a:tr h="614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MARÇO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804495"/>
                  </a:ext>
                </a:extLst>
              </a:tr>
              <a:tr h="614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794197"/>
                  </a:ext>
                </a:extLst>
              </a:tr>
              <a:tr h="614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36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708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EVOLUÇÃO NOVOS CLIENTES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5490706" y="79515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EE2063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0B976A-7BFD-48AC-917D-51AAD2972C68}"/>
              </a:ext>
            </a:extLst>
          </p:cNvPr>
          <p:cNvSpPr txBox="1"/>
          <p:nvPr/>
        </p:nvSpPr>
        <p:spPr>
          <a:xfrm>
            <a:off x="396964" y="6087532"/>
            <a:ext cx="355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Fonte: BL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Somente projetos de clientes novos e </a:t>
            </a:r>
            <a:r>
              <a:rPr kumimoji="0" lang="pt-BR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confirmed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231F2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das 3 diretorias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>
                <a:solidFill>
                  <a:srgbClr val="231F20">
                    <a:lumMod val="75000"/>
                    <a:lumOff val="25000"/>
                  </a:srgbClr>
                </a:solidFill>
                <a:latin typeface="Calibri"/>
              </a:rPr>
              <a:t>Meta Anual R$3,5MM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231F2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01B7C47-F69C-428E-B1D0-D259076A5905}"/>
              </a:ext>
            </a:extLst>
          </p:cNvPr>
          <p:cNvSpPr txBox="1"/>
          <p:nvPr/>
        </p:nvSpPr>
        <p:spPr>
          <a:xfrm>
            <a:off x="979715" y="2910537"/>
            <a:ext cx="178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7030A0"/>
                </a:solidFill>
              </a:rPr>
              <a:t>Meta - 1º sem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3E4D99D5-23AC-4931-AA9A-CA400FD68D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235632"/>
              </p:ext>
            </p:extLst>
          </p:nvPr>
        </p:nvGraphicFramePr>
        <p:xfrm>
          <a:off x="1872344" y="980475"/>
          <a:ext cx="9608456" cy="4854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E1B9B4E-84D2-4C2E-B232-44A51C718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3491"/>
              </p:ext>
            </p:extLst>
          </p:nvPr>
        </p:nvGraphicFramePr>
        <p:xfrm>
          <a:off x="7836268" y="5386198"/>
          <a:ext cx="4025900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148">
                  <a:extLst>
                    <a:ext uri="{9D8B030D-6E8A-4147-A177-3AD203B41FA5}">
                      <a16:colId xmlns:a16="http://schemas.microsoft.com/office/drawing/2014/main" val="3881488653"/>
                    </a:ext>
                  </a:extLst>
                </a:gridCol>
                <a:gridCol w="1091930">
                  <a:extLst>
                    <a:ext uri="{9D8B030D-6E8A-4147-A177-3AD203B41FA5}">
                      <a16:colId xmlns:a16="http://schemas.microsoft.com/office/drawing/2014/main" val="2687454494"/>
                    </a:ext>
                  </a:extLst>
                </a:gridCol>
                <a:gridCol w="1129911">
                  <a:extLst>
                    <a:ext uri="{9D8B030D-6E8A-4147-A177-3AD203B41FA5}">
                      <a16:colId xmlns:a16="http://schemas.microsoft.com/office/drawing/2014/main" val="764691304"/>
                    </a:ext>
                  </a:extLst>
                </a:gridCol>
                <a:gridCol w="1129911">
                  <a:extLst>
                    <a:ext uri="{9D8B030D-6E8A-4147-A177-3AD203B41FA5}">
                      <a16:colId xmlns:a16="http://schemas.microsoft.com/office/drawing/2014/main" val="346248414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2018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Confirmed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Weighted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Goal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16492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Janeiro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579.962,00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  75.000,00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R$ 2.000.000,00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422383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Fevereiro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R$1.169.600,00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305.879,00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R$ 2.000.000,00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747298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Março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R$1.270.600,00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  58.750,00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R$ 2.000.000,00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87159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Abril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R$1.465.243,00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540.440,00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R$ 2.000.000,00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67053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Maio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R$1.705.243,00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180.000,00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 R$ 2.000.000,00 </a:t>
                      </a:r>
                      <a:endParaRPr lang="pt-BR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4115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554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EVOLUÇÃO SERVICES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5490706" y="72029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EE2063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2018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0B976A-7BFD-48AC-917D-51AAD2972C68}"/>
              </a:ext>
            </a:extLst>
          </p:cNvPr>
          <p:cNvSpPr txBox="1"/>
          <p:nvPr/>
        </p:nvSpPr>
        <p:spPr>
          <a:xfrm>
            <a:off x="369871" y="6277513"/>
            <a:ext cx="3159070" cy="47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Fonte: BL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Todos os projetos </a:t>
            </a:r>
            <a:r>
              <a:rPr kumimoji="0" lang="pt-BR" sz="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Confirmed</a:t>
            </a: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Services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Meta Services 2º sem R$700K</a:t>
            </a: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C0576E8-695A-4EF1-AB85-7931341A994C}"/>
              </a:ext>
            </a:extLst>
          </p:cNvPr>
          <p:cNvSpPr txBox="1"/>
          <p:nvPr/>
        </p:nvSpPr>
        <p:spPr>
          <a:xfrm>
            <a:off x="164149" y="3844561"/>
            <a:ext cx="1785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7030A0"/>
                </a:solidFill>
              </a:rPr>
              <a:t>Meta - 1º sem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1601D2E-E43D-4E2B-B503-035A58B42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35140"/>
              </p:ext>
            </p:extLst>
          </p:nvPr>
        </p:nvGraphicFramePr>
        <p:xfrm>
          <a:off x="8016422" y="5436634"/>
          <a:ext cx="4025900" cy="1314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4148">
                  <a:extLst>
                    <a:ext uri="{9D8B030D-6E8A-4147-A177-3AD203B41FA5}">
                      <a16:colId xmlns:a16="http://schemas.microsoft.com/office/drawing/2014/main" val="2795585856"/>
                    </a:ext>
                  </a:extLst>
                </a:gridCol>
                <a:gridCol w="1091930">
                  <a:extLst>
                    <a:ext uri="{9D8B030D-6E8A-4147-A177-3AD203B41FA5}">
                      <a16:colId xmlns:a16="http://schemas.microsoft.com/office/drawing/2014/main" val="3727120194"/>
                    </a:ext>
                  </a:extLst>
                </a:gridCol>
                <a:gridCol w="1129911">
                  <a:extLst>
                    <a:ext uri="{9D8B030D-6E8A-4147-A177-3AD203B41FA5}">
                      <a16:colId xmlns:a16="http://schemas.microsoft.com/office/drawing/2014/main" val="723664983"/>
                    </a:ext>
                  </a:extLst>
                </a:gridCol>
                <a:gridCol w="1129911">
                  <a:extLst>
                    <a:ext uri="{9D8B030D-6E8A-4147-A177-3AD203B41FA5}">
                      <a16:colId xmlns:a16="http://schemas.microsoft.com/office/drawing/2014/main" val="51627798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2018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Confirmed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Weighted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Goal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21304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Janeiro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104.806,00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200.000,00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300.000,00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005972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Fevereiro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104.806,00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    8.733,00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300.000,00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78764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Março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199.574,00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  15.738,00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300.000,00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705489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Abril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209.341,00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186.356,00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300.000,00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987152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Maio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209.341,00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</a:rPr>
                        <a:t> R$    217.500,00 </a:t>
                      </a:r>
                      <a:endParaRPr lang="pt-BR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 R$    300.000,00 </a:t>
                      </a:r>
                      <a:endParaRPr lang="pt-BR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95634"/>
                  </a:ext>
                </a:extLst>
              </a:tr>
            </a:tbl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D21AC9C-72ED-457A-A6BC-B923856E21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790179"/>
              </p:ext>
            </p:extLst>
          </p:nvPr>
        </p:nvGraphicFramePr>
        <p:xfrm>
          <a:off x="1320261" y="1377381"/>
          <a:ext cx="9812196" cy="4059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860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to 4"/>
          <p:cNvCxnSpPr>
            <a:cxnSpLocks/>
          </p:cNvCxnSpPr>
          <p:nvPr/>
        </p:nvCxnSpPr>
        <p:spPr>
          <a:xfrm>
            <a:off x="0" y="709540"/>
            <a:ext cx="12192000" cy="2151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3">
            <a:extLst>
              <a:ext uri="{FF2B5EF4-FFF2-40B4-BE49-F238E27FC236}">
                <a16:creationId xmlns:a16="http://schemas.microsoft.com/office/drawing/2014/main" id="{02FF6004-8439-45F2-B873-3EFCCBE8B795}"/>
              </a:ext>
            </a:extLst>
          </p:cNvPr>
          <p:cNvSpPr txBox="1">
            <a:spLocks/>
          </p:cNvSpPr>
          <p:nvPr/>
        </p:nvSpPr>
        <p:spPr bwMode="gray">
          <a:xfrm>
            <a:off x="7836268" y="159034"/>
            <a:ext cx="3938389" cy="550506"/>
          </a:xfrm>
          <a:prstGeom prst="rect">
            <a:avLst/>
          </a:prstGeom>
        </p:spPr>
        <p:txBody>
          <a:bodyPr lIns="0" tIns="0" rIns="0" bIns="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CD ( Corporate Division ) </a:t>
            </a:r>
          </a:p>
        </p:txBody>
      </p:sp>
      <p:sp>
        <p:nvSpPr>
          <p:cNvPr id="16" name="Titel 3">
            <a:extLst>
              <a:ext uri="{FF2B5EF4-FFF2-40B4-BE49-F238E27FC236}">
                <a16:creationId xmlns:a16="http://schemas.microsoft.com/office/drawing/2014/main" id="{73F907AE-7247-4111-8478-8EC7C0C30B8E}"/>
              </a:ext>
            </a:extLst>
          </p:cNvPr>
          <p:cNvSpPr txBox="1">
            <a:spLocks/>
          </p:cNvSpPr>
          <p:nvPr/>
        </p:nvSpPr>
        <p:spPr bwMode="gray">
          <a:xfrm>
            <a:off x="583694" y="238758"/>
            <a:ext cx="8152581" cy="533036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spcBef>
                <a:spcPct val="0"/>
              </a:spcBef>
              <a:buNone/>
              <a:defRPr sz="25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" charset="0"/>
                <a:cs typeface="Arial" charset="0"/>
              </a:rPr>
              <a:t>CONVERSÃO - GERAL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52FEE10-97FC-48D5-957D-F7165BEE6C05}"/>
              </a:ext>
            </a:extLst>
          </p:cNvPr>
          <p:cNvSpPr txBox="1"/>
          <p:nvPr/>
        </p:nvSpPr>
        <p:spPr>
          <a:xfrm>
            <a:off x="4257340" y="886099"/>
            <a:ext cx="3578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EE2063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JAN - MAY 2018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F69A3B8-A138-4A3E-8292-9C838DD1E083}"/>
              </a:ext>
            </a:extLst>
          </p:cNvPr>
          <p:cNvSpPr txBox="1"/>
          <p:nvPr/>
        </p:nvSpPr>
        <p:spPr>
          <a:xfrm>
            <a:off x="878020" y="6011532"/>
            <a:ext cx="480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Accounts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91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17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Lost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32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49 Open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HUB:31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17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Lost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11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15 Open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Incentivo e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Ovation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18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21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Lost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15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8 Open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Services: 7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Confirmed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5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Lost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Canceled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10 Open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51C8D2-7757-4B42-9E32-998DFB1C8F0B}"/>
              </a:ext>
            </a:extLst>
          </p:cNvPr>
          <p:cNvSpPr txBox="1"/>
          <p:nvPr/>
        </p:nvSpPr>
        <p:spPr>
          <a:xfrm>
            <a:off x="8071268" y="6080781"/>
            <a:ext cx="2757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Accounts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R$ 614.327,00 Open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HUB:R$777.750,00 Open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Incentivo e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Ovation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R$749.007,00 Open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Services: R$ 628.327,00 Open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822B4F-697B-4088-B8A8-256AD397A38D}"/>
              </a:ext>
            </a:extLst>
          </p:cNvPr>
          <p:cNvSpPr txBox="1"/>
          <p:nvPr/>
        </p:nvSpPr>
        <p:spPr>
          <a:xfrm>
            <a:off x="2013736" y="1664416"/>
            <a:ext cx="219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E420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Por nº de projetos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02C8D93-016C-4161-B322-64A76239B73F}"/>
              </a:ext>
            </a:extLst>
          </p:cNvPr>
          <p:cNvSpPr txBox="1"/>
          <p:nvPr/>
        </p:nvSpPr>
        <p:spPr>
          <a:xfrm>
            <a:off x="8435503" y="1693021"/>
            <a:ext cx="96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E4206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 GM 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4342A5D7-85CF-45AA-8AEA-8ABEAACABF5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12370" y="2228093"/>
          <a:ext cx="5400000" cy="3585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56B3392F-96D5-4767-93DB-5C97D0C59DC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57076" y="2228093"/>
          <a:ext cx="5400000" cy="358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3947A199-F825-4535-8904-4D9A4AD154F9}"/>
              </a:ext>
            </a:extLst>
          </p:cNvPr>
          <p:cNvSpPr txBox="1"/>
          <p:nvPr/>
        </p:nvSpPr>
        <p:spPr>
          <a:xfrm>
            <a:off x="7705623" y="131201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28mai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50FA38F-9436-40B0-A627-33BE456FD7FF}"/>
              </a:ext>
            </a:extLst>
          </p:cNvPr>
          <p:cNvSpPr/>
          <p:nvPr/>
        </p:nvSpPr>
        <p:spPr>
          <a:xfrm>
            <a:off x="9115371" y="4180113"/>
            <a:ext cx="13801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R$ 9.566.311,00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371A1A-BF19-41C9-8C6A-7F64CBD904CE}"/>
              </a:ext>
            </a:extLst>
          </p:cNvPr>
          <p:cNvSpPr/>
          <p:nvPr/>
        </p:nvSpPr>
        <p:spPr>
          <a:xfrm>
            <a:off x="7506947" y="4681764"/>
            <a:ext cx="1410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R$ 6.989.806,00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9E808B-DA15-4B8A-ADC5-17A53CEC6B99}"/>
              </a:ext>
            </a:extLst>
          </p:cNvPr>
          <p:cNvSpPr/>
          <p:nvPr/>
        </p:nvSpPr>
        <p:spPr>
          <a:xfrm>
            <a:off x="7410616" y="2983580"/>
            <a:ext cx="14109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R$ 3.619.413,00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5780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76611" y="1289988"/>
            <a:ext cx="28777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56 PROJETOS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7 WORKING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6 STAND BY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24 WON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5  LOST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6 CANCELLED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8 ICT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5" name="Conector reto 4"/>
          <p:cNvCxnSpPr>
            <a:cxnSpLocks/>
          </p:cNvCxnSpPr>
          <p:nvPr/>
        </p:nvCxnSpPr>
        <p:spPr>
          <a:xfrm>
            <a:off x="-374822" y="731050"/>
            <a:ext cx="12566822" cy="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5400" y="178540"/>
            <a:ext cx="6565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OVERVIEW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D4175B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(JAN-MAI)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/>
          </p:nvPr>
        </p:nvGraphicFramePr>
        <p:xfrm>
          <a:off x="3937242" y="1934532"/>
          <a:ext cx="7768406" cy="306429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0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1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02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775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MÊS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7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QTDE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7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GM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7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Média GM/PROJETO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27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JANEIRO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R$956.000,00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R$106.222,00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FEVEREIRO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R$1.120.000,00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R$140.000,00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748593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MARÇO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R$690.000,00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R$138.000,00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91020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ABRIL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R$2.392.800,00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R$199.400,00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837942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MAIO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R$819.000,00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R$58.500,00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666"/>
                  </a:ext>
                </a:extLst>
              </a:tr>
              <a:tr h="437757"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bg1"/>
                          </a:solidFill>
                        </a:rPr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bg1"/>
                          </a:solidFill>
                        </a:rPr>
                        <a:t>R$6.053.800,00*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400" dirty="0">
                          <a:solidFill>
                            <a:schemeClr val="bg1"/>
                          </a:solidFill>
                        </a:rPr>
                        <a:t>R$126.120,00*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2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2756063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3907122" y="1075246"/>
            <a:ext cx="855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PROJETOS POR MÊS</a:t>
            </a:r>
            <a:endParaRPr kumimoji="0" lang="pt-BR" sz="2400" b="1" i="0" u="none" strike="noStrike" kern="1200" cap="none" spc="0" normalizeH="0" baseline="0" noProof="0" dirty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68710" y="3968789"/>
            <a:ext cx="2741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(11.2  projetos/mês,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aprox. 2.8 projetos/semana)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85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32325" y="773448"/>
            <a:ext cx="3056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48 PROJETOS</a:t>
            </a:r>
          </a:p>
        </p:txBody>
      </p:sp>
      <p:cxnSp>
        <p:nvCxnSpPr>
          <p:cNvPr id="5" name="Conector reto 4"/>
          <p:cNvCxnSpPr>
            <a:cxnSpLocks/>
          </p:cNvCxnSpPr>
          <p:nvPr/>
        </p:nvCxnSpPr>
        <p:spPr>
          <a:xfrm>
            <a:off x="-374822" y="731050"/>
            <a:ext cx="12566822" cy="0"/>
          </a:xfrm>
          <a:prstGeom prst="line">
            <a:avLst/>
          </a:prstGeom>
          <a:ln>
            <a:solidFill>
              <a:srgbClr val="C015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/>
          <p:cNvSpPr/>
          <p:nvPr/>
        </p:nvSpPr>
        <p:spPr>
          <a:xfrm>
            <a:off x="25400" y="178540"/>
            <a:ext cx="6565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D4175B"/>
                </a:solidFill>
                <a:latin typeface="Arial" charset="0"/>
                <a:ea typeface="Arial" charset="0"/>
                <a:cs typeface="Arial" charset="0"/>
              </a:rPr>
              <a:t>TRACKING CRIAÇÃO</a:t>
            </a:r>
            <a:endParaRPr lang="pt-BR" sz="2000" dirty="0">
              <a:solidFill>
                <a:srgbClr val="D4175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aixaDeTexto 2">
            <a:extLst>
              <a:ext uri="{FF2B5EF4-FFF2-40B4-BE49-F238E27FC236}">
                <a16:creationId xmlns:a16="http://schemas.microsoft.com/office/drawing/2014/main" id="{E500167A-CA70-9249-B039-A1547459602E}"/>
              </a:ext>
            </a:extLst>
          </p:cNvPr>
          <p:cNvSpPr txBox="1"/>
          <p:nvPr/>
        </p:nvSpPr>
        <p:spPr>
          <a:xfrm>
            <a:off x="134692" y="1214408"/>
            <a:ext cx="271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WON 24</a:t>
            </a:r>
          </a:p>
        </p:txBody>
      </p:sp>
      <p:sp>
        <p:nvSpPr>
          <p:cNvPr id="11" name="CaixaDeTexto 2">
            <a:extLst>
              <a:ext uri="{FF2B5EF4-FFF2-40B4-BE49-F238E27FC236}">
                <a16:creationId xmlns:a16="http://schemas.microsoft.com/office/drawing/2014/main" id="{77C4E167-1F67-0D4A-8EBF-95B97CA3F016}"/>
              </a:ext>
            </a:extLst>
          </p:cNvPr>
          <p:cNvSpPr txBox="1"/>
          <p:nvPr/>
        </p:nvSpPr>
        <p:spPr>
          <a:xfrm>
            <a:off x="4007176" y="1358372"/>
            <a:ext cx="1511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LOST 5</a:t>
            </a:r>
          </a:p>
        </p:txBody>
      </p:sp>
      <p:sp>
        <p:nvSpPr>
          <p:cNvPr id="13" name="CaixaDeTexto 2">
            <a:extLst>
              <a:ext uri="{FF2B5EF4-FFF2-40B4-BE49-F238E27FC236}">
                <a16:creationId xmlns:a16="http://schemas.microsoft.com/office/drawing/2014/main" id="{C051EF69-5C5F-4843-8846-5F0893D5B7C0}"/>
              </a:ext>
            </a:extLst>
          </p:cNvPr>
          <p:cNvSpPr txBox="1"/>
          <p:nvPr/>
        </p:nvSpPr>
        <p:spPr>
          <a:xfrm>
            <a:off x="8025381" y="1378917"/>
            <a:ext cx="387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13 WAITING/WORKING</a:t>
            </a:r>
          </a:p>
        </p:txBody>
      </p:sp>
      <p:sp>
        <p:nvSpPr>
          <p:cNvPr id="15" name="CaixaDeTexto 2">
            <a:extLst>
              <a:ext uri="{FF2B5EF4-FFF2-40B4-BE49-F238E27FC236}">
                <a16:creationId xmlns:a16="http://schemas.microsoft.com/office/drawing/2014/main" id="{900323A1-C78A-0E44-BF30-33256A3DAC49}"/>
              </a:ext>
            </a:extLst>
          </p:cNvPr>
          <p:cNvSpPr txBox="1"/>
          <p:nvPr/>
        </p:nvSpPr>
        <p:spPr>
          <a:xfrm>
            <a:off x="124418" y="1603674"/>
            <a:ext cx="352762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PFIZER DUAVIVE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EMBRAER EEOC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RCI FROTAS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ELOPAR PROMO ELO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TNT CAMPUS PARTY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TAKEDA DIABETES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TAKEDA IRON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MSD KEYTRUDA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ZENDESK PRESENTS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MERCADO LIVRE VTEX DAY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PAPIS.IO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PROJETO 50+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SANOFI CERDELGA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SANOFI FABRYS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DOTY JORDANIA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SANOFI CÉREBRO E EMOÇÕES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LACTE 14</a:t>
            </a:r>
            <a:b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FEBRASGO RELACIONAMENTO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ACTE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SANOFI WFA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INNOVA PHARMA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SANOFI ADA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ABBOTT ALLERE VACINAS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MERZ LATAM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CaixaDeTexto 2">
            <a:extLst>
              <a:ext uri="{FF2B5EF4-FFF2-40B4-BE49-F238E27FC236}">
                <a16:creationId xmlns:a16="http://schemas.microsoft.com/office/drawing/2014/main" id="{9860ED7E-F8BE-2346-BB5F-A973D4D1EB4A}"/>
              </a:ext>
            </a:extLst>
          </p:cNvPr>
          <p:cNvSpPr txBox="1"/>
          <p:nvPr/>
        </p:nvSpPr>
        <p:spPr>
          <a:xfrm>
            <a:off x="4022219" y="1746154"/>
            <a:ext cx="2960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LIBERTY CONVENÇÃO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ASTELLAS ASCO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ELLE FASHION BALL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ACCOUNTEX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FEMSA COCA-COLA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CaixaDeTexto 2">
            <a:extLst>
              <a:ext uri="{FF2B5EF4-FFF2-40B4-BE49-F238E27FC236}">
                <a16:creationId xmlns:a16="http://schemas.microsoft.com/office/drawing/2014/main" id="{88239156-51C1-5D48-A256-2525E68C394E}"/>
              </a:ext>
            </a:extLst>
          </p:cNvPr>
          <p:cNvSpPr txBox="1"/>
          <p:nvPr/>
        </p:nvSpPr>
        <p:spPr>
          <a:xfrm>
            <a:off x="8156012" y="1850856"/>
            <a:ext cx="364565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ULTRAGAZ ENDO 2018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LIBERTY VIAGEM 2019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SOUL.ME ALMA VIDA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SAP FIM DE ANO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RAIZEN VIAGEM 2019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LABACE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PURESTORAGE ATIVAÇÃO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GLOBO CLARO E NET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GLOBO TNT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COTY CONVENÇÃO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TAKEDA DII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INSTITUTO SOMOS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TITAN PNEUS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CaixaDeTexto 2">
            <a:extLst>
              <a:ext uri="{FF2B5EF4-FFF2-40B4-BE49-F238E27FC236}">
                <a16:creationId xmlns:a16="http://schemas.microsoft.com/office/drawing/2014/main" id="{6660F744-FEF6-FD47-A1D6-4D460D0C7DF5}"/>
              </a:ext>
            </a:extLst>
          </p:cNvPr>
          <p:cNvSpPr txBox="1"/>
          <p:nvPr/>
        </p:nvSpPr>
        <p:spPr>
          <a:xfrm>
            <a:off x="3981123" y="4672154"/>
            <a:ext cx="232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CANCELLED 6</a:t>
            </a:r>
          </a:p>
        </p:txBody>
      </p:sp>
      <p:sp>
        <p:nvSpPr>
          <p:cNvPr id="16" name="CaixaDeTexto 2">
            <a:extLst>
              <a:ext uri="{FF2B5EF4-FFF2-40B4-BE49-F238E27FC236}">
                <a16:creationId xmlns:a16="http://schemas.microsoft.com/office/drawing/2014/main" id="{86BAD571-B33B-7D46-BA2B-17F952A80485}"/>
              </a:ext>
            </a:extLst>
          </p:cNvPr>
          <p:cNvSpPr txBox="1"/>
          <p:nvPr/>
        </p:nvSpPr>
        <p:spPr>
          <a:xfrm>
            <a:off x="4022219" y="5131832"/>
            <a:ext cx="405700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PROBIOTICA ARNOLD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LG COPA DO MUNDO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ROYAL CARIBBEAN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THEATRO SANTANDER COPA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VEJA SUMMER</a:t>
            </a:r>
          </a:p>
          <a:p>
            <a:r>
              <a:rPr lang="pt-BR" sz="14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GALDERMA EPIDUO</a:t>
            </a: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pt-BR" sz="14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837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Escritório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6879</TotalTime>
  <Words>1960</Words>
  <Application>Microsoft Office PowerPoint</Application>
  <PresentationFormat>Widescreen</PresentationFormat>
  <Paragraphs>634</Paragraphs>
  <Slides>25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Avenir Heavy</vt:lpstr>
      <vt:lpstr>Avenir Light</vt:lpstr>
      <vt:lpstr>Calibri</vt:lpstr>
      <vt:lpstr>Calibri Light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Carmona</dc:creator>
  <cp:lastModifiedBy>Simone Nogueira</cp:lastModifiedBy>
  <cp:revision>287</cp:revision>
  <cp:lastPrinted>2017-10-27T20:26:37Z</cp:lastPrinted>
  <dcterms:created xsi:type="dcterms:W3CDTF">2017-02-21T16:38:59Z</dcterms:created>
  <dcterms:modified xsi:type="dcterms:W3CDTF">2018-05-29T12:18:14Z</dcterms:modified>
</cp:coreProperties>
</file>